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5.svg" ContentType="image/svg+xml"/>
  <Override PartName="/ppt/media/image128.svg" ContentType="image/svg+xml"/>
  <Override PartName="/ppt/media/image139.svg" ContentType="image/svg+xml"/>
  <Override PartName="/ppt/media/image16.svg" ContentType="image/svg+xml"/>
  <Override PartName="/ppt/media/image3.svg" ContentType="image/svg+xml"/>
  <Override PartName="/ppt/media/image4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60" r:id="rId4"/>
    <p:sldMasterId id="2147483663" r:id="rId5"/>
    <p:sldMasterId id="2147483665" r:id="rId6"/>
    <p:sldMasterId id="2147483668" r:id="rId7"/>
    <p:sldMasterId id="2147483689" r:id="rId8"/>
    <p:sldMasterId id="2147483691" r:id="rId9"/>
    <p:sldMasterId id="2147483694" r:id="rId10"/>
    <p:sldMasterId id="2147483697" r:id="rId11"/>
    <p:sldMasterId id="2147483700" r:id="rId12"/>
    <p:sldMasterId id="2147483703" r:id="rId13"/>
    <p:sldMasterId id="2147483706" r:id="rId14"/>
    <p:sldMasterId id="2147483709" r:id="rId15"/>
    <p:sldMasterId id="2147483712" r:id="rId16"/>
    <p:sldMasterId id="2147483731" r:id="rId17"/>
    <p:sldMasterId id="2147483734" r:id="rId18"/>
    <p:sldMasterId id="2147483737" r:id="rId19"/>
    <p:sldMasterId id="2147483740" r:id="rId20"/>
    <p:sldMasterId id="2147483759" r:id="rId21"/>
    <p:sldMasterId id="2147483762" r:id="rId22"/>
    <p:sldMasterId id="2147483765" r:id="rId23"/>
    <p:sldMasterId id="2147483768" r:id="rId24"/>
    <p:sldMasterId id="2147483771" r:id="rId25"/>
    <p:sldMasterId id="2147483774" r:id="rId26"/>
    <p:sldMasterId id="2147483793" r:id="rId27"/>
    <p:sldMasterId id="2147483796" r:id="rId28"/>
    <p:sldMasterId id="2147483799" r:id="rId29"/>
    <p:sldMasterId id="2147483802" r:id="rId30"/>
    <p:sldMasterId id="2147483805" r:id="rId31"/>
    <p:sldMasterId id="2147483808" r:id="rId32"/>
    <p:sldMasterId id="2147483811" r:id="rId33"/>
    <p:sldMasterId id="2147483814" r:id="rId34"/>
    <p:sldMasterId id="2147483817" r:id="rId35"/>
    <p:sldMasterId id="2147483820" r:id="rId36"/>
    <p:sldMasterId id="2147483823" r:id="rId37"/>
    <p:sldMasterId id="2147483826" r:id="rId38"/>
    <p:sldMasterId id="2147483829" r:id="rId39"/>
    <p:sldMasterId id="2147483832" r:id="rId40"/>
    <p:sldMasterId id="2147483835" r:id="rId41"/>
    <p:sldMasterId id="2147483838" r:id="rId42"/>
    <p:sldMasterId id="2147483841" r:id="rId43"/>
    <p:sldMasterId id="2147483844" r:id="rId44"/>
  </p:sldMasterIdLst>
  <p:notesMasterIdLst>
    <p:notesMasterId r:id="rId46"/>
  </p:notesMasterIdLst>
  <p:handoutMasterIdLst>
    <p:handoutMasterId r:id="rId146"/>
  </p:handoutMasterIdLst>
  <p:sldIdLst>
    <p:sldId id="462" r:id="rId45"/>
    <p:sldId id="479" r:id="rId47"/>
    <p:sldId id="1568" r:id="rId48"/>
    <p:sldId id="1559" r:id="rId49"/>
    <p:sldId id="1560" r:id="rId50"/>
    <p:sldId id="1561" r:id="rId51"/>
    <p:sldId id="1562" r:id="rId52"/>
    <p:sldId id="1563" r:id="rId53"/>
    <p:sldId id="1567" r:id="rId54"/>
    <p:sldId id="1591" r:id="rId55"/>
    <p:sldId id="1592" r:id="rId56"/>
    <p:sldId id="1891" r:id="rId57"/>
    <p:sldId id="1729" r:id="rId58"/>
    <p:sldId id="1730" r:id="rId59"/>
    <p:sldId id="1807" r:id="rId60"/>
    <p:sldId id="1889" r:id="rId61"/>
    <p:sldId id="1649" r:id="rId62"/>
    <p:sldId id="1650" r:id="rId63"/>
    <p:sldId id="1726" r:id="rId64"/>
    <p:sldId id="1727" r:id="rId65"/>
    <p:sldId id="1892" r:id="rId66"/>
    <p:sldId id="1893" r:id="rId67"/>
    <p:sldId id="1894" r:id="rId68"/>
    <p:sldId id="1896" r:id="rId69"/>
    <p:sldId id="1593" r:id="rId70"/>
    <p:sldId id="1594" r:id="rId71"/>
    <p:sldId id="1595" r:id="rId72"/>
    <p:sldId id="1596" r:id="rId73"/>
    <p:sldId id="1597" r:id="rId74"/>
    <p:sldId id="1598" r:id="rId75"/>
    <p:sldId id="1642" r:id="rId76"/>
    <p:sldId id="1599" r:id="rId77"/>
    <p:sldId id="1600" r:id="rId78"/>
    <p:sldId id="1604" r:id="rId79"/>
    <p:sldId id="1605" r:id="rId80"/>
    <p:sldId id="1606" r:id="rId81"/>
    <p:sldId id="1607" r:id="rId82"/>
    <p:sldId id="1608" r:id="rId83"/>
    <p:sldId id="1609" r:id="rId84"/>
    <p:sldId id="1610" r:id="rId85"/>
    <p:sldId id="1611" r:id="rId86"/>
    <p:sldId id="1612" r:id="rId87"/>
    <p:sldId id="1614" r:id="rId88"/>
    <p:sldId id="1615" r:id="rId89"/>
    <p:sldId id="1616" r:id="rId90"/>
    <p:sldId id="1617" r:id="rId91"/>
    <p:sldId id="1618" r:id="rId92"/>
    <p:sldId id="1619" r:id="rId93"/>
    <p:sldId id="1658" r:id="rId94"/>
    <p:sldId id="1659" r:id="rId95"/>
    <p:sldId id="1620" r:id="rId96"/>
    <p:sldId id="1621" r:id="rId97"/>
    <p:sldId id="1622" r:id="rId98"/>
    <p:sldId id="1623" r:id="rId99"/>
    <p:sldId id="1625" r:id="rId100"/>
    <p:sldId id="1626" r:id="rId101"/>
    <p:sldId id="1627" r:id="rId102"/>
    <p:sldId id="1628" r:id="rId103"/>
    <p:sldId id="1651" r:id="rId104"/>
    <p:sldId id="1632" r:id="rId105"/>
    <p:sldId id="1636" r:id="rId106"/>
    <p:sldId id="1637" r:id="rId107"/>
    <p:sldId id="1638" r:id="rId108"/>
    <p:sldId id="1629" r:id="rId109"/>
    <p:sldId id="1630" r:id="rId110"/>
    <p:sldId id="1643" r:id="rId111"/>
    <p:sldId id="1644" r:id="rId112"/>
    <p:sldId id="1645" r:id="rId113"/>
    <p:sldId id="1646" r:id="rId114"/>
    <p:sldId id="1647" r:id="rId115"/>
    <p:sldId id="1652" r:id="rId116"/>
    <p:sldId id="1655" r:id="rId117"/>
    <p:sldId id="1648" r:id="rId118"/>
    <p:sldId id="1654" r:id="rId119"/>
    <p:sldId id="1653" r:id="rId120"/>
    <p:sldId id="1656" r:id="rId121"/>
    <p:sldId id="1657" r:id="rId122"/>
    <p:sldId id="1705" r:id="rId123"/>
    <p:sldId id="1706" r:id="rId124"/>
    <p:sldId id="1707" r:id="rId125"/>
    <p:sldId id="1708" r:id="rId126"/>
    <p:sldId id="1709" r:id="rId127"/>
    <p:sldId id="1710" r:id="rId128"/>
    <p:sldId id="1713" r:id="rId129"/>
    <p:sldId id="1714" r:id="rId130"/>
    <p:sldId id="1715" r:id="rId131"/>
    <p:sldId id="1716" r:id="rId132"/>
    <p:sldId id="1717" r:id="rId133"/>
    <p:sldId id="1718" r:id="rId134"/>
    <p:sldId id="1719" r:id="rId135"/>
    <p:sldId id="1722" r:id="rId136"/>
    <p:sldId id="1723" r:id="rId137"/>
    <p:sldId id="1724" r:id="rId138"/>
    <p:sldId id="1725" r:id="rId139"/>
    <p:sldId id="1712" r:id="rId140"/>
    <p:sldId id="1888" r:id="rId141"/>
    <p:sldId id="1884" r:id="rId142"/>
    <p:sldId id="1885" r:id="rId143"/>
    <p:sldId id="1886" r:id="rId144"/>
    <p:sldId id="264" r:id="rId145"/>
  </p:sldIdLst>
  <p:sldSz cx="12192000" cy="6858000"/>
  <p:notesSz cx="6858000" cy="9144000"/>
  <p:embeddedFontLs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黑体" panose="02010609060101010101" pitchFamily="49" charset="-122"/>
      <p:regular r:id="rId154"/>
    </p:embeddedFont>
    <p:embeddedFont>
      <p:font typeface="Verdana" panose="020B0604030504040204" pitchFamily="34" charset="0"/>
      <p:regular r:id="rId155"/>
      <p:bold r:id="rId156"/>
      <p:italic r:id="rId157"/>
      <p:boldItalic r:id="rId158"/>
    </p:embeddedFont>
    <p:embeddedFont>
      <p:font typeface="阿里巴巴普惠体" panose="00020600040101010101" pitchFamily="18" charset="-122"/>
      <p:regular r:id="rId159"/>
    </p:embeddedFont>
    <p:embeddedFont>
      <p:font typeface="华文楷体" panose="02010600040101010101" pitchFamily="2" charset="-122"/>
      <p:regular r:id="rId160"/>
    </p:embeddedFont>
    <p:embeddedFont>
      <p:font typeface="纤黑体" panose="02000000000000000000" charset="-122"/>
      <p:regular r:id="rId161"/>
    </p:embeddedFont>
    <p:embeddedFont>
      <p:font typeface="等线" panose="02010600030101010101" charset="-122"/>
      <p:regular r:id="rId162"/>
    </p:embeddedFont>
  </p:embeddedFontLst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5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54.xml"/><Relationship Id="rId98" Type="http://schemas.openxmlformats.org/officeDocument/2006/relationships/slide" Target="slides/slide53.xml"/><Relationship Id="rId97" Type="http://schemas.openxmlformats.org/officeDocument/2006/relationships/slide" Target="slides/slide52.xml"/><Relationship Id="rId96" Type="http://schemas.openxmlformats.org/officeDocument/2006/relationships/slide" Target="slides/slide51.xml"/><Relationship Id="rId95" Type="http://schemas.openxmlformats.org/officeDocument/2006/relationships/slide" Target="slides/slide50.xml"/><Relationship Id="rId94" Type="http://schemas.openxmlformats.org/officeDocument/2006/relationships/slide" Target="slides/slide49.xml"/><Relationship Id="rId93" Type="http://schemas.openxmlformats.org/officeDocument/2006/relationships/slide" Target="slides/slide48.xml"/><Relationship Id="rId92" Type="http://schemas.openxmlformats.org/officeDocument/2006/relationships/slide" Target="slides/slide47.xml"/><Relationship Id="rId91" Type="http://schemas.openxmlformats.org/officeDocument/2006/relationships/slide" Target="slides/slide46.xml"/><Relationship Id="rId90" Type="http://schemas.openxmlformats.org/officeDocument/2006/relationships/slide" Target="slides/slide4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4.xml"/><Relationship Id="rId88" Type="http://schemas.openxmlformats.org/officeDocument/2006/relationships/slide" Target="slides/slide43.xml"/><Relationship Id="rId87" Type="http://schemas.openxmlformats.org/officeDocument/2006/relationships/slide" Target="slides/slide42.xml"/><Relationship Id="rId86" Type="http://schemas.openxmlformats.org/officeDocument/2006/relationships/slide" Target="slides/slide41.xml"/><Relationship Id="rId85" Type="http://schemas.openxmlformats.org/officeDocument/2006/relationships/slide" Target="slides/slide40.xml"/><Relationship Id="rId84" Type="http://schemas.openxmlformats.org/officeDocument/2006/relationships/slide" Target="slides/slide39.xml"/><Relationship Id="rId83" Type="http://schemas.openxmlformats.org/officeDocument/2006/relationships/slide" Target="slides/slide38.xml"/><Relationship Id="rId82" Type="http://schemas.openxmlformats.org/officeDocument/2006/relationships/slide" Target="slides/slide37.xml"/><Relationship Id="rId81" Type="http://schemas.openxmlformats.org/officeDocument/2006/relationships/slide" Target="slides/slide36.xml"/><Relationship Id="rId80" Type="http://schemas.openxmlformats.org/officeDocument/2006/relationships/slide" Target="slides/slide35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34.xml"/><Relationship Id="rId78" Type="http://schemas.openxmlformats.org/officeDocument/2006/relationships/slide" Target="slides/slide33.xml"/><Relationship Id="rId77" Type="http://schemas.openxmlformats.org/officeDocument/2006/relationships/slide" Target="slides/slide32.xml"/><Relationship Id="rId76" Type="http://schemas.openxmlformats.org/officeDocument/2006/relationships/slide" Target="slides/slide31.xml"/><Relationship Id="rId75" Type="http://schemas.openxmlformats.org/officeDocument/2006/relationships/slide" Target="slides/slide30.xml"/><Relationship Id="rId74" Type="http://schemas.openxmlformats.org/officeDocument/2006/relationships/slide" Target="slides/slide29.xml"/><Relationship Id="rId73" Type="http://schemas.openxmlformats.org/officeDocument/2006/relationships/slide" Target="slides/slide28.xml"/><Relationship Id="rId72" Type="http://schemas.openxmlformats.org/officeDocument/2006/relationships/slide" Target="slides/slide27.xml"/><Relationship Id="rId71" Type="http://schemas.openxmlformats.org/officeDocument/2006/relationships/slide" Target="slides/slide26.xml"/><Relationship Id="rId70" Type="http://schemas.openxmlformats.org/officeDocument/2006/relationships/slide" Target="slides/slide25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24.xml"/><Relationship Id="rId68" Type="http://schemas.openxmlformats.org/officeDocument/2006/relationships/slide" Target="slides/slide23.xml"/><Relationship Id="rId67" Type="http://schemas.openxmlformats.org/officeDocument/2006/relationships/slide" Target="slides/slide22.xml"/><Relationship Id="rId66" Type="http://schemas.openxmlformats.org/officeDocument/2006/relationships/slide" Target="slides/slide21.xml"/><Relationship Id="rId65" Type="http://schemas.openxmlformats.org/officeDocument/2006/relationships/slide" Target="slides/slide20.xml"/><Relationship Id="rId64" Type="http://schemas.openxmlformats.org/officeDocument/2006/relationships/slide" Target="slides/slide19.xml"/><Relationship Id="rId63" Type="http://schemas.openxmlformats.org/officeDocument/2006/relationships/slide" Target="slides/slide18.xml"/><Relationship Id="rId62" Type="http://schemas.openxmlformats.org/officeDocument/2006/relationships/slide" Target="slides/slide17.xml"/><Relationship Id="rId61" Type="http://schemas.openxmlformats.org/officeDocument/2006/relationships/slide" Target="slides/slide16.xml"/><Relationship Id="rId60" Type="http://schemas.openxmlformats.org/officeDocument/2006/relationships/slide" Target="slides/slide15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4.xml"/><Relationship Id="rId58" Type="http://schemas.openxmlformats.org/officeDocument/2006/relationships/slide" Target="slides/slide13.xml"/><Relationship Id="rId57" Type="http://schemas.openxmlformats.org/officeDocument/2006/relationships/slide" Target="slides/slide12.xml"/><Relationship Id="rId56" Type="http://schemas.openxmlformats.org/officeDocument/2006/relationships/slide" Target="slides/slide11.xml"/><Relationship Id="rId55" Type="http://schemas.openxmlformats.org/officeDocument/2006/relationships/slide" Target="slides/slide10.xml"/><Relationship Id="rId54" Type="http://schemas.openxmlformats.org/officeDocument/2006/relationships/slide" Target="slides/slide9.xml"/><Relationship Id="rId53" Type="http://schemas.openxmlformats.org/officeDocument/2006/relationships/slide" Target="slides/slide8.xml"/><Relationship Id="rId52" Type="http://schemas.openxmlformats.org/officeDocument/2006/relationships/slide" Target="slides/slide7.xml"/><Relationship Id="rId51" Type="http://schemas.openxmlformats.org/officeDocument/2006/relationships/slide" Target="slides/slide6.xml"/><Relationship Id="rId50" Type="http://schemas.openxmlformats.org/officeDocument/2006/relationships/slide" Target="slides/slide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.xml"/><Relationship Id="rId48" Type="http://schemas.openxmlformats.org/officeDocument/2006/relationships/slide" Target="slides/slide3.xml"/><Relationship Id="rId47" Type="http://schemas.openxmlformats.org/officeDocument/2006/relationships/slide" Target="slides/slide2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1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3" Type="http://schemas.openxmlformats.org/officeDocument/2006/relationships/tags" Target="tags/tag8.xml"/><Relationship Id="rId162" Type="http://schemas.openxmlformats.org/officeDocument/2006/relationships/font" Target="fonts/font13.fntdata"/><Relationship Id="rId161" Type="http://schemas.openxmlformats.org/officeDocument/2006/relationships/font" Target="fonts/font12.fntdata"/><Relationship Id="rId160" Type="http://schemas.openxmlformats.org/officeDocument/2006/relationships/font" Target="fonts/font11.fntdata"/><Relationship Id="rId16" Type="http://schemas.openxmlformats.org/officeDocument/2006/relationships/slideMaster" Target="slideMasters/slideMaster15.xml"/><Relationship Id="rId159" Type="http://schemas.openxmlformats.org/officeDocument/2006/relationships/font" Target="fonts/font10.fntdata"/><Relationship Id="rId158" Type="http://schemas.openxmlformats.org/officeDocument/2006/relationships/font" Target="fonts/font9.fntdata"/><Relationship Id="rId157" Type="http://schemas.openxmlformats.org/officeDocument/2006/relationships/font" Target="fonts/font8.fntdata"/><Relationship Id="rId156" Type="http://schemas.openxmlformats.org/officeDocument/2006/relationships/font" Target="fonts/font7.fntdata"/><Relationship Id="rId155" Type="http://schemas.openxmlformats.org/officeDocument/2006/relationships/font" Target="fonts/font6.fntdata"/><Relationship Id="rId154" Type="http://schemas.openxmlformats.org/officeDocument/2006/relationships/font" Target="fonts/font5.fntdata"/><Relationship Id="rId153" Type="http://schemas.openxmlformats.org/officeDocument/2006/relationships/font" Target="fonts/font4.fntdata"/><Relationship Id="rId152" Type="http://schemas.openxmlformats.org/officeDocument/2006/relationships/font" Target="fonts/font3.fntdata"/><Relationship Id="rId151" Type="http://schemas.openxmlformats.org/officeDocument/2006/relationships/font" Target="fonts/font2.fntdata"/><Relationship Id="rId150" Type="http://schemas.openxmlformats.org/officeDocument/2006/relationships/font" Target="fonts/font1.fntdata"/><Relationship Id="rId15" Type="http://schemas.openxmlformats.org/officeDocument/2006/relationships/slideMaster" Target="slideMasters/slideMaster14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00.xml"/><Relationship Id="rId144" Type="http://schemas.openxmlformats.org/officeDocument/2006/relationships/slide" Target="slides/slide99.xml"/><Relationship Id="rId143" Type="http://schemas.openxmlformats.org/officeDocument/2006/relationships/slide" Target="slides/slide98.xml"/><Relationship Id="rId142" Type="http://schemas.openxmlformats.org/officeDocument/2006/relationships/slide" Target="slides/slide97.xml"/><Relationship Id="rId141" Type="http://schemas.openxmlformats.org/officeDocument/2006/relationships/slide" Target="slides/slide96.xml"/><Relationship Id="rId140" Type="http://schemas.openxmlformats.org/officeDocument/2006/relationships/slide" Target="slides/slide95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94.xml"/><Relationship Id="rId138" Type="http://schemas.openxmlformats.org/officeDocument/2006/relationships/slide" Target="slides/slide93.xml"/><Relationship Id="rId137" Type="http://schemas.openxmlformats.org/officeDocument/2006/relationships/slide" Target="slides/slide92.xml"/><Relationship Id="rId136" Type="http://schemas.openxmlformats.org/officeDocument/2006/relationships/slide" Target="slides/slide91.xml"/><Relationship Id="rId135" Type="http://schemas.openxmlformats.org/officeDocument/2006/relationships/slide" Target="slides/slide90.xml"/><Relationship Id="rId134" Type="http://schemas.openxmlformats.org/officeDocument/2006/relationships/slide" Target="slides/slide89.xml"/><Relationship Id="rId133" Type="http://schemas.openxmlformats.org/officeDocument/2006/relationships/slide" Target="slides/slide88.xml"/><Relationship Id="rId132" Type="http://schemas.openxmlformats.org/officeDocument/2006/relationships/slide" Target="slides/slide87.xml"/><Relationship Id="rId131" Type="http://schemas.openxmlformats.org/officeDocument/2006/relationships/slide" Target="slides/slide86.xml"/><Relationship Id="rId130" Type="http://schemas.openxmlformats.org/officeDocument/2006/relationships/slide" Target="slides/slide85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84.xml"/><Relationship Id="rId128" Type="http://schemas.openxmlformats.org/officeDocument/2006/relationships/slide" Target="slides/slide83.xml"/><Relationship Id="rId127" Type="http://schemas.openxmlformats.org/officeDocument/2006/relationships/slide" Target="slides/slide82.xml"/><Relationship Id="rId126" Type="http://schemas.openxmlformats.org/officeDocument/2006/relationships/slide" Target="slides/slide81.xml"/><Relationship Id="rId125" Type="http://schemas.openxmlformats.org/officeDocument/2006/relationships/slide" Target="slides/slide80.xml"/><Relationship Id="rId124" Type="http://schemas.openxmlformats.org/officeDocument/2006/relationships/slide" Target="slides/slide79.xml"/><Relationship Id="rId123" Type="http://schemas.openxmlformats.org/officeDocument/2006/relationships/slide" Target="slides/slide78.xml"/><Relationship Id="rId122" Type="http://schemas.openxmlformats.org/officeDocument/2006/relationships/slide" Target="slides/slide77.xml"/><Relationship Id="rId121" Type="http://schemas.openxmlformats.org/officeDocument/2006/relationships/slide" Target="slides/slide76.xml"/><Relationship Id="rId120" Type="http://schemas.openxmlformats.org/officeDocument/2006/relationships/slide" Target="slides/slide75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74.xml"/><Relationship Id="rId118" Type="http://schemas.openxmlformats.org/officeDocument/2006/relationships/slide" Target="slides/slide73.xml"/><Relationship Id="rId117" Type="http://schemas.openxmlformats.org/officeDocument/2006/relationships/slide" Target="slides/slide72.xml"/><Relationship Id="rId116" Type="http://schemas.openxmlformats.org/officeDocument/2006/relationships/slide" Target="slides/slide71.xml"/><Relationship Id="rId115" Type="http://schemas.openxmlformats.org/officeDocument/2006/relationships/slide" Target="slides/slide70.xml"/><Relationship Id="rId114" Type="http://schemas.openxmlformats.org/officeDocument/2006/relationships/slide" Target="slides/slide69.xml"/><Relationship Id="rId113" Type="http://schemas.openxmlformats.org/officeDocument/2006/relationships/slide" Target="slides/slide68.xml"/><Relationship Id="rId112" Type="http://schemas.openxmlformats.org/officeDocument/2006/relationships/slide" Target="slides/slide67.xml"/><Relationship Id="rId111" Type="http://schemas.openxmlformats.org/officeDocument/2006/relationships/slide" Target="slides/slide66.xml"/><Relationship Id="rId110" Type="http://schemas.openxmlformats.org/officeDocument/2006/relationships/slide" Target="slides/slide65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64.xml"/><Relationship Id="rId108" Type="http://schemas.openxmlformats.org/officeDocument/2006/relationships/slide" Target="slides/slide63.xml"/><Relationship Id="rId107" Type="http://schemas.openxmlformats.org/officeDocument/2006/relationships/slide" Target="slides/slide62.xml"/><Relationship Id="rId106" Type="http://schemas.openxmlformats.org/officeDocument/2006/relationships/slide" Target="slides/slide61.xml"/><Relationship Id="rId105" Type="http://schemas.openxmlformats.org/officeDocument/2006/relationships/slide" Target="slides/slide60.xml"/><Relationship Id="rId104" Type="http://schemas.openxmlformats.org/officeDocument/2006/relationships/slide" Target="slides/slide59.xml"/><Relationship Id="rId103" Type="http://schemas.openxmlformats.org/officeDocument/2006/relationships/slide" Target="slides/slide58.xml"/><Relationship Id="rId102" Type="http://schemas.openxmlformats.org/officeDocument/2006/relationships/slide" Target="slides/slide57.xml"/><Relationship Id="rId101" Type="http://schemas.openxmlformats.org/officeDocument/2006/relationships/slide" Target="slides/slide56.xml"/><Relationship Id="rId100" Type="http://schemas.openxmlformats.org/officeDocument/2006/relationships/slide" Target="slides/slide5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2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6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4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5" Type="http://schemas.openxmlformats.org/officeDocument/2006/relationships/theme" Target="../theme/theme3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/Relationships>
</file>

<file path=ppt/slideMasters/_rels/slideMaster3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32.xml.rels><?xml version="1.0" encoding="UTF-8" standalone="yes"?>
<Relationships xmlns="http://schemas.openxmlformats.org/package/2006/relationships"><Relationship Id="rId5" Type="http://schemas.openxmlformats.org/officeDocument/2006/relationships/theme" Target="../theme/theme3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/Relationships>
</file>

<file path=ppt/slideMasters/_rels/slideMaster3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/Relationships>
</file>

<file path=ppt/slideMasters/_rels/slideMaster34.xml.rels><?xml version="1.0" encoding="UTF-8" standalone="yes"?>
<Relationships xmlns="http://schemas.openxmlformats.org/package/2006/relationships"><Relationship Id="rId5" Type="http://schemas.openxmlformats.org/officeDocument/2006/relationships/theme" Target="../theme/theme3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/Relationships>
</file>

<file path=ppt/slideMasters/_rels/slideMaster35.xml.rels><?xml version="1.0" encoding="UTF-8" standalone="yes"?>
<Relationships xmlns="http://schemas.openxmlformats.org/package/2006/relationships"><Relationship Id="rId5" Type="http://schemas.openxmlformats.org/officeDocument/2006/relationships/theme" Target="../theme/theme35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/Relationships>
</file>

<file path=ppt/slideMasters/_rels/slideMaster36.xml.rels><?xml version="1.0" encoding="UTF-8" standalone="yes"?>
<Relationships xmlns="http://schemas.openxmlformats.org/package/2006/relationships"><Relationship Id="rId5" Type="http://schemas.openxmlformats.org/officeDocument/2006/relationships/theme" Target="../theme/theme3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/Relationships>
</file>

<file path=ppt/slideMasters/_rels/slideMaster37.xml.rels><?xml version="1.0" encoding="UTF-8" standalone="yes"?>
<Relationships xmlns="http://schemas.openxmlformats.org/package/2006/relationships"><Relationship Id="rId5" Type="http://schemas.openxmlformats.org/officeDocument/2006/relationships/theme" Target="../theme/theme3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/Relationships>
</file>

<file path=ppt/slideMasters/_rels/slideMaster38.xml.rels><?xml version="1.0" encoding="UTF-8" standalone="yes"?>
<Relationships xmlns="http://schemas.openxmlformats.org/package/2006/relationships"><Relationship Id="rId5" Type="http://schemas.openxmlformats.org/officeDocument/2006/relationships/theme" Target="../theme/theme3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/Relationships>
</file>

<file path=ppt/slideMasters/_rels/slideMaster39.xml.rels><?xml version="1.0" encoding="UTF-8" standalone="yes"?>
<Relationships xmlns="http://schemas.openxmlformats.org/package/2006/relationships"><Relationship Id="rId5" Type="http://schemas.openxmlformats.org/officeDocument/2006/relationships/theme" Target="../theme/theme3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40.xml.rels><?xml version="1.0" encoding="UTF-8" standalone="yes"?>
<Relationships xmlns="http://schemas.openxmlformats.org/package/2006/relationships"><Relationship Id="rId5" Type="http://schemas.openxmlformats.org/officeDocument/2006/relationships/theme" Target="../theme/theme4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41.xml.rels><?xml version="1.0" encoding="UTF-8" standalone="yes"?>
<Relationships xmlns="http://schemas.openxmlformats.org/package/2006/relationships"><Relationship Id="rId5" Type="http://schemas.openxmlformats.org/officeDocument/2006/relationships/theme" Target="../theme/theme4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/Relationships>
</file>

<file path=ppt/slideMasters/_rels/slideMaster42.xml.rels><?xml version="1.0" encoding="UTF-8" standalone="yes"?>
<Relationships xmlns="http://schemas.openxmlformats.org/package/2006/relationships"><Relationship Id="rId5" Type="http://schemas.openxmlformats.org/officeDocument/2006/relationships/theme" Target="../theme/theme4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43.xml.rels><?xml version="1.0" encoding="UTF-8" standalone="yes"?>
<Relationships xmlns="http://schemas.openxmlformats.org/package/2006/relationships"><Relationship Id="rId5" Type="http://schemas.openxmlformats.org/officeDocument/2006/relationships/theme" Target="../theme/theme4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2" Type="http://schemas.openxmlformats.org/officeDocument/2006/relationships/theme" Target="../theme/theme6.xml"/><Relationship Id="rId21" Type="http://schemas.openxmlformats.org/officeDocument/2006/relationships/image" Target="../media/image6.png"/><Relationship Id="rId20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2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5.png"/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44.svg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tags" Target="../tags/tag2.xml"/><Relationship Id="rId2" Type="http://schemas.openxmlformats.org/officeDocument/2006/relationships/image" Target="../media/image60.png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8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4.jpe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70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tags" Target="../tags/tag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53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tags" Target="../tags/tag5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76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6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6.png"/><Relationship Id="rId1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3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4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1.png"/><Relationship Id="rId1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8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3.png"/><Relationship Id="rId1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3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7.png"/><Relationship Id="rId1" Type="http://schemas.openxmlformats.org/officeDocument/2006/relationships/tags" Target="../tags/tag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9.svg"/><Relationship Id="rId1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81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83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面向对象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成员方法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1430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掌握类的定义和使用语法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掌握成员方法的使用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类的定义和使用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在上一节中，我们简单了解到可以使用类去封装属性，并基于类创建出一个个的对象来使用。</a:t>
            </a:r>
            <a:endParaRPr lang="zh-CN" altLang="en-US"/>
          </a:p>
          <a:p>
            <a:r>
              <a:rPr lang="zh-CN" altLang="en-US"/>
              <a:t>现在我们来看看类的使用语法：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创建类对象的语法：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536825"/>
            <a:ext cx="1470660" cy="12649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290445" y="2536190"/>
            <a:ext cx="9246235" cy="34664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class</a:t>
            </a:r>
            <a:r>
              <a:rPr lang="zh-CN" altLang="en-US"/>
              <a:t>是关键字，表示要定义类了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类的属性，即定义在类中的变量（成员变量）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类的行为，即定义在类中的函数（成员方法）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570095"/>
            <a:ext cx="1676400" cy="3429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354195" y="5253990"/>
            <a:ext cx="2936875" cy="1217930"/>
            <a:chOff x="1330" y="8517"/>
            <a:chExt cx="4625" cy="1918"/>
          </a:xfrm>
        </p:grpSpPr>
        <p:sp>
          <p:nvSpPr>
            <p:cNvPr id="8" name="矩形 7"/>
            <p:cNvSpPr/>
            <p:nvPr/>
          </p:nvSpPr>
          <p:spPr>
            <a:xfrm>
              <a:off x="1330" y="9092"/>
              <a:ext cx="1978" cy="7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类（</a:t>
              </a:r>
              <a:r>
                <a:rPr lang="en-US" altLang="zh-CN"/>
                <a:t>class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977" y="8517"/>
              <a:ext cx="1978" cy="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600"/>
                <a:t>属性（数据）</a:t>
              </a:r>
              <a:endParaRPr lang="zh-CN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77" y="9699"/>
              <a:ext cx="1978" cy="7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600"/>
                <a:t>行为（函数）</a:t>
              </a:r>
              <a:endParaRPr lang="zh-CN" sz="1600"/>
            </a:p>
          </p:txBody>
        </p:sp>
        <p:cxnSp>
          <p:nvCxnSpPr>
            <p:cNvPr id="12" name="肘形连接符 11"/>
            <p:cNvCxnSpPr>
              <a:stCxn id="8" idx="3"/>
              <a:endCxn id="9" idx="1"/>
            </p:cNvCxnSpPr>
            <p:nvPr/>
          </p:nvCxnSpPr>
          <p:spPr>
            <a:xfrm flipV="1">
              <a:off x="3308" y="8885"/>
              <a:ext cx="669" cy="575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8" idx="3"/>
              <a:endCxn id="10" idx="1"/>
            </p:cNvCxnSpPr>
            <p:nvPr/>
          </p:nvCxnSpPr>
          <p:spPr>
            <a:xfrm>
              <a:off x="3308" y="9460"/>
              <a:ext cx="669" cy="607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320" y="5142230"/>
            <a:ext cx="1713230" cy="17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成员变量和成员方法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那么，什么是类的行为（方法）呢？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可以看出，类中：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不仅可以定义属性用来记录数据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也可以定义函数，用来记录行为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/>
              <a:t>其中：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类中定义的属性（变量），我们称之为：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类中定义的行为（函数），我们称之为：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2232660"/>
            <a:ext cx="5903595" cy="1106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265170"/>
            <a:ext cx="5903595" cy="953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55" y="2813050"/>
            <a:ext cx="5265420" cy="853440"/>
          </a:xfrm>
          <a:prstGeom prst="rect">
            <a:avLst/>
          </a:prstGeom>
        </p:spPr>
      </p:pic>
      <p:pic>
        <p:nvPicPr>
          <p:cNvPr id="12" name="图片 11" descr="01 (13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75" y="4575810"/>
            <a:ext cx="2247265" cy="2247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16245" y="5706745"/>
            <a:ext cx="319595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从今天开始，定义在类内部的函数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称之为方法哦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成员方法的定义语法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在类中定义成员方法和定义函数基本一致，但仍有细微区别：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可以看到，在方法定义的参数列表中，有一个：</a:t>
            </a:r>
            <a:r>
              <a:rPr lang="en-US" altLang="zh-CN"/>
              <a:t>self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en-US" altLang="zh-CN"/>
              <a:t>self</a:t>
            </a:r>
            <a:r>
              <a:rPr lang="zh-CN" altLang="en-US"/>
              <a:t>关键字是成员方法定义的时候，</a:t>
            </a:r>
            <a:r>
              <a:rPr lang="zh-CN" altLang="en-US">
                <a:solidFill>
                  <a:srgbClr val="FF0000"/>
                </a:solidFill>
              </a:rPr>
              <a:t>必须填写</a:t>
            </a:r>
            <a:r>
              <a:rPr lang="zh-CN" altLang="en-US"/>
              <a:t>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它用来表示类对象自身的意思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当我们使用类对象调用方法的是，</a:t>
            </a:r>
            <a:r>
              <a:rPr lang="en-US" altLang="zh-CN"/>
              <a:t>self</a:t>
            </a:r>
            <a:r>
              <a:rPr lang="zh-CN" altLang="en-US"/>
              <a:t>会自动被</a:t>
            </a:r>
            <a:r>
              <a:rPr lang="en-US" altLang="zh-CN"/>
              <a:t>python</a:t>
            </a:r>
            <a:r>
              <a:rPr lang="zh-CN" altLang="en-US"/>
              <a:t>传入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在方法内部，想要访问类的成员变量，必须使用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127885"/>
            <a:ext cx="4396740" cy="59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5120640"/>
            <a:ext cx="4541520" cy="617220"/>
          </a:xfrm>
          <a:prstGeom prst="rect">
            <a:avLst/>
          </a:prstGeom>
        </p:spPr>
      </p:pic>
      <p:pic>
        <p:nvPicPr>
          <p:cNvPr id="6" name="图片 5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570" y="4568825"/>
            <a:ext cx="2379980" cy="237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self</a:t>
            </a:r>
            <a:r>
              <a:rPr lang="zh-CN" altLang="en-US"/>
              <a:t>关键字，尽管在参数列表中，但是传参的时候可以忽略它。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可以看到，在传入参数的时候，</a:t>
            </a:r>
            <a:r>
              <a:rPr lang="en-US" altLang="zh-CN"/>
              <a:t>self</a:t>
            </a:r>
            <a:r>
              <a:rPr lang="zh-CN" altLang="en-US"/>
              <a:t>是透明的，可以不用理会它。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99360"/>
            <a:ext cx="43148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类是由哪两部分组成呢？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类的属性，称之为：成员变量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类的行为，称之为：成员方法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注意：函数是写在类外的，定义在类内部，我们都称之为方法哦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类和成员方法的定义语法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self</a:t>
            </a:r>
            <a:r>
              <a:rPr lang="zh-CN" altLang="en-US"/>
              <a:t>的作用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表示类对象本身的意思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只有通过</a:t>
            </a:r>
            <a:r>
              <a:rPr lang="en-US" altLang="zh-CN" sz="1200"/>
              <a:t>self</a:t>
            </a:r>
            <a:r>
              <a:rPr lang="zh-CN" altLang="en-US" sz="1200"/>
              <a:t>，成员方法才能访问类的成员变量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self</a:t>
            </a:r>
            <a:r>
              <a:rPr lang="zh-CN" altLang="en-US" sz="1200"/>
              <a:t>出现在形参列表中，但是不占用参数位置，无需理会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3373120"/>
            <a:ext cx="2540635" cy="148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类和对象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703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掌握使用类描述现实世界事物的思想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掌握类和对象的关系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理解什么是面向对象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现实世界的事物和类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4566920"/>
            <a:ext cx="10748010" cy="1719580"/>
          </a:xfrm>
        </p:spPr>
        <p:txBody>
          <a:bodyPr/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现实世界的事物也有属性和行为，类也有属性和行为。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使用程序中的类，可以完美的描述现实世界的事物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45" y="2291715"/>
            <a:ext cx="7817485" cy="2274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457325"/>
            <a:ext cx="3070860" cy="176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初识对象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61912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类和对象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t>基于类创建对象的语法</a:t>
            </a:r>
            <a:r>
              <a:rPr lang="en-US" altLang="zh-CN"/>
              <a:t>:</a:t>
            </a:r>
            <a:endParaRPr lang="en-US" altLang="zh-CN"/>
          </a:p>
          <a:p>
            <a:pPr marL="0" indent="0">
              <a:buNone/>
            </a:pPr>
            <a:r>
              <a:rPr>
                <a:solidFill>
                  <a:srgbClr val="FF0000"/>
                </a:solidFill>
              </a:rPr>
              <a:t>为什么非要创建对象才能使用呢？</a:t>
            </a:r>
            <a:endParaRPr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类只是一种程序内的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“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设计图纸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”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，需要基于图纸生产实体（对象），才能正常工作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这种套路，称之为：面向对象编程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80" y="1728470"/>
            <a:ext cx="2028190" cy="32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使用类和对象描述现实</a:t>
            </a:r>
            <a:r>
              <a:t>事物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2800"/>
            <a:ext cx="10698800" cy="4219575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在现实中，生产事物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33" name="图片 32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605" y="2336800"/>
            <a:ext cx="949960" cy="949960"/>
          </a:xfrm>
          <a:prstGeom prst="rect">
            <a:avLst/>
          </a:prstGeom>
        </p:spPr>
      </p:pic>
      <p:pic>
        <p:nvPicPr>
          <p:cNvPr id="34" name="图片 33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3260" y="2336800"/>
            <a:ext cx="949960" cy="949960"/>
          </a:xfrm>
          <a:prstGeom prst="rect">
            <a:avLst/>
          </a:prstGeom>
        </p:spPr>
      </p:pic>
      <p:sp>
        <p:nvSpPr>
          <p:cNvPr id="37" name="文本占位符 1"/>
          <p:cNvSpPr>
            <a:spLocks noGrp="1"/>
          </p:cNvSpPr>
          <p:nvPr/>
        </p:nvSpPr>
        <p:spPr>
          <a:xfrm>
            <a:off x="1273175" y="501840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设计图纸</a:t>
            </a:r>
            <a:endParaRPr lang="zh-CN" altLang="en-US" sz="16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8" name="文本占位符 1"/>
          <p:cNvSpPr>
            <a:spLocks noGrp="1"/>
          </p:cNvSpPr>
          <p:nvPr/>
        </p:nvSpPr>
        <p:spPr>
          <a:xfrm>
            <a:off x="6950710" y="501586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生产实体</a:t>
            </a:r>
            <a:endParaRPr lang="zh-CN" altLang="en-US" sz="16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9" name="燕尾形箭头 38"/>
          <p:cNvSpPr/>
          <p:nvPr/>
        </p:nvSpPr>
        <p:spPr>
          <a:xfrm>
            <a:off x="5170170" y="3458210"/>
            <a:ext cx="1217295" cy="403860"/>
          </a:xfrm>
          <a:prstGeom prst="notch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rcRect l="5734" b="10512"/>
          <a:stretch>
            <a:fillRect/>
          </a:stretch>
        </p:blipFill>
        <p:spPr>
          <a:xfrm>
            <a:off x="710565" y="2106295"/>
            <a:ext cx="4459605" cy="2912110"/>
          </a:xfrm>
          <a:prstGeom prst="rect">
            <a:avLst/>
          </a:prstGeom>
        </p:spPr>
      </p:pic>
      <p:pic>
        <p:nvPicPr>
          <p:cNvPr id="45" name="图片 44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950" y="3660140"/>
            <a:ext cx="949960" cy="949960"/>
          </a:xfrm>
          <a:prstGeom prst="rect">
            <a:avLst/>
          </a:prstGeom>
        </p:spPr>
      </p:pic>
      <p:pic>
        <p:nvPicPr>
          <p:cNvPr id="46" name="图片 45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605" y="3669665"/>
            <a:ext cx="949960" cy="949960"/>
          </a:xfrm>
          <a:prstGeom prst="rect">
            <a:avLst/>
          </a:prstGeom>
        </p:spPr>
      </p:pic>
      <p:pic>
        <p:nvPicPr>
          <p:cNvPr id="47" name="图片 46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3260" y="3669665"/>
            <a:ext cx="949960" cy="94996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11950" y="2327275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594" y="5107"/>
              <a:ext cx="1434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003032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1622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003033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5973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003034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27825" y="461962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003035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62290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596755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003037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4590" y="2848610"/>
            <a:ext cx="2946400" cy="17653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在程序中通过类来描述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3290570" y="2771775"/>
            <a:ext cx="1805305" cy="930275"/>
          </a:xfrm>
          <a:prstGeom prst="wedgeRoundRectCallout">
            <a:avLst>
              <a:gd name="adj1" fmla="val -73688"/>
              <a:gd name="adj2" fmla="val 2150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属性：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序列号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价格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290570" y="3937635"/>
            <a:ext cx="1805305" cy="930275"/>
          </a:xfrm>
          <a:prstGeom prst="wedgeRoundRectCallout">
            <a:avLst>
              <a:gd name="adj1" fmla="val -76521"/>
              <a:gd name="adj2" fmla="val -3750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行为：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响铃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3955" y="3028315"/>
            <a:ext cx="2947035" cy="514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215255" y="3195955"/>
            <a:ext cx="90868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215255" y="4333240"/>
            <a:ext cx="919480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4590" y="3937635"/>
            <a:ext cx="2946400" cy="6762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521315" y="5430520"/>
            <a:ext cx="1510030" cy="15100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rcRect l="5734" r="32111" b="10512"/>
          <a:stretch>
            <a:fillRect/>
          </a:stretch>
        </p:blipFill>
        <p:spPr>
          <a:xfrm>
            <a:off x="795655" y="2848610"/>
            <a:ext cx="1964055" cy="1945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2430" y="4071620"/>
            <a:ext cx="3708400" cy="1164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605915"/>
            <a:ext cx="3686175" cy="126619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基于类创建对象</a:t>
            </a:r>
            <a:endParaRPr lang="zh-CN" altLang="en-US"/>
          </a:p>
        </p:txBody>
      </p:sp>
      <p:pic>
        <p:nvPicPr>
          <p:cNvPr id="13" name="图片 12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60" y="5522595"/>
            <a:ext cx="1100455" cy="11004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2631440"/>
            <a:ext cx="2946400" cy="17653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rcRect l="5734" r="32111" b="10512"/>
          <a:stretch>
            <a:fillRect/>
          </a:stretch>
        </p:blipFill>
        <p:spPr>
          <a:xfrm>
            <a:off x="4077335" y="3119120"/>
            <a:ext cx="797560" cy="78994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61480" y="1681480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61480" y="4029710"/>
            <a:ext cx="949960" cy="1168400"/>
            <a:chOff x="10570" y="3665"/>
            <a:chExt cx="1496" cy="1840"/>
          </a:xfrm>
        </p:grpSpPr>
        <p:pic>
          <p:nvPicPr>
            <p:cNvPr id="27" name="图片 26" descr="32313539383633303b32313539383632393bc4d6d6d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001000" y="156083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01000" y="197231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01635" y="402336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001635" y="443484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2" name="左箭头 41"/>
          <p:cNvSpPr/>
          <p:nvPr/>
        </p:nvSpPr>
        <p:spPr>
          <a:xfrm rot="8580000">
            <a:off x="5365115" y="2653030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左箭头 42"/>
          <p:cNvSpPr/>
          <p:nvPr/>
        </p:nvSpPr>
        <p:spPr>
          <a:xfrm rot="13080000">
            <a:off x="5366385" y="3838575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63850" y="5522595"/>
            <a:ext cx="646366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这就是面向对象编程：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设计类，基于类创建对象，由对象做具体的工作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现实世界的事物由什么组成？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属性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行为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类也可以包含属性和行为，所以使用类描述现实世界事物是非常合适的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类和对象的关系是什么？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类是程序中的</a:t>
            </a:r>
            <a:r>
              <a:rPr lang="en-US" altLang="zh-CN" sz="1400"/>
              <a:t>“</a:t>
            </a:r>
            <a:r>
              <a:rPr lang="zh-CN" altLang="en-US" sz="1400"/>
              <a:t>设计图纸</a:t>
            </a:r>
            <a:r>
              <a:rPr lang="en-US" altLang="zh-CN" sz="1400"/>
              <a:t>”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对象是基于图纸生产的具体实体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什么是面向对象编程？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面向对象编程就是，使用对象进行编程。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即，设计类，基于类创建对象，并</a:t>
            </a:r>
            <a:r>
              <a:rPr lang="zh-CN" altLang="en-US" sz="1400">
                <a:solidFill>
                  <a:srgbClr val="FF0000"/>
                </a:solidFill>
              </a:rPr>
              <a:t>使用对象来完成具体的工作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构造方法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2294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掌握使用构造方法向成员变量赋值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属性（成员变量）的赋值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12005" y="1656080"/>
            <a:ext cx="6797675" cy="4219575"/>
          </a:xfrm>
        </p:spPr>
        <p:txBody>
          <a:bodyPr/>
          <a:p>
            <a:r>
              <a:rPr lang="zh-CN" altLang="en-US"/>
              <a:t>左侧代码中，为对象的属性赋值需要依次进行，略显繁琐。</a:t>
            </a:r>
            <a:endParaRPr lang="zh-CN" altLang="en-US"/>
          </a:p>
          <a:p>
            <a:r>
              <a:rPr lang="zh-CN" altLang="en-US"/>
              <a:t>有没有更加高效的方式，能够一行代码就完成呢？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</a:t>
            </a:r>
            <a:endParaRPr lang="zh-CN" altLang="en-US"/>
          </a:p>
          <a:p>
            <a:r>
              <a:rPr lang="zh-CN" altLang="en-US"/>
              <a:t>这个括号，能否像函数（方法）那样，通过传参的形式对属性赋值呢？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可以，需要使用构造方法：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__init__()</a:t>
            </a:r>
            <a:endParaRPr lang="en-US" alt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" y="1656080"/>
            <a:ext cx="3361690" cy="401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40" y="3389630"/>
            <a:ext cx="1417320" cy="358140"/>
          </a:xfrm>
          <a:prstGeom prst="rect">
            <a:avLst/>
          </a:prstGeom>
        </p:spPr>
      </p:pic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55" y="5237480"/>
            <a:ext cx="1614805" cy="161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构造方法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类可以使用：</a:t>
            </a:r>
            <a:r>
              <a:rPr lang="en-US" altLang="zh-CN"/>
              <a:t>__init__()</a:t>
            </a:r>
            <a:r>
              <a:rPr lang="zh-CN" altLang="en-US"/>
              <a:t>方法，称之为构造方法。</a:t>
            </a:r>
            <a:endParaRPr lang="zh-CN" altLang="en-US"/>
          </a:p>
          <a:p>
            <a:r>
              <a:rPr lang="zh-CN" altLang="en-US"/>
              <a:t>可以实现：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会自动执行。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将传入参数自动传递给</a:t>
            </a:r>
            <a:r>
              <a:rPr lang="en-US" altLang="zh-CN">
                <a:solidFill>
                  <a:srgbClr val="FF0000"/>
                </a:solidFill>
              </a:rPr>
              <a:t>__init__</a:t>
            </a:r>
            <a:r>
              <a:rPr lang="zh-CN" altLang="en-US">
                <a:solidFill>
                  <a:srgbClr val="FF0000"/>
                </a:solidFill>
              </a:rPr>
              <a:t>方法使用。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1920" y="4631690"/>
            <a:ext cx="1952625" cy="19526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53685" y="4631690"/>
            <a:ext cx="4413885" cy="742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构建类时传入的参数会自动提供给</a:t>
            </a:r>
            <a:r>
              <a:rPr lang="en-US" altLang="zh-CN" sz="1400"/>
              <a:t>__init__</a:t>
            </a:r>
            <a:r>
              <a:rPr lang="zh-CN" altLang="en-US" sz="1400"/>
              <a:t>方法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构建类的时候</a:t>
            </a:r>
            <a:r>
              <a:rPr lang="en-US" altLang="zh-CN" sz="1400"/>
              <a:t>__init__</a:t>
            </a:r>
            <a:r>
              <a:rPr lang="zh-CN" altLang="en-US" sz="1400"/>
              <a:t>方法会自动执行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3319780"/>
            <a:ext cx="4488180" cy="3392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34440" y="3594735"/>
            <a:ext cx="4119880" cy="849630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可以省略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构造方法注意事项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重要的事情说三遍，构造方法名称：</a:t>
            </a:r>
            <a:r>
              <a:rPr lang="en-US" altLang="zh-CN"/>
              <a:t>__init__   </a:t>
            </a:r>
            <a:r>
              <a:rPr lang="en-US" altLang="zh-CN">
                <a:sym typeface="+mn-ea"/>
              </a:rPr>
              <a:t>__init__   __init__ 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千万不要忘记</a:t>
            </a:r>
            <a:r>
              <a:rPr lang="en-US" altLang="zh-CN">
                <a:sym typeface="+mn-ea"/>
              </a:rPr>
              <a:t>init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前后都有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个下划线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构造方法也是成员方法，不要忘记在参数列表中提供：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在构造方法内定义成员变量，需要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这是因为：变量是定义在构造方法内部，如果要成为成员变量，需要用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self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来表示。</a:t>
            </a:r>
            <a:endParaRPr lang="zh-CN" altLang="en-US" sz="16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142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3760470"/>
            <a:ext cx="4168140" cy="1188720"/>
          </a:xfrm>
          <a:prstGeom prst="rect">
            <a:avLst/>
          </a:prstGeom>
        </p:spPr>
      </p:pic>
      <p:pic>
        <p:nvPicPr>
          <p:cNvPr id="5" name="图片 4" descr="01 (8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942205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理解使用对象完成数据组织的思路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构造方法的名称是：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__init__</a:t>
            </a:r>
            <a:r>
              <a:rPr lang="zh-CN" altLang="en-US" sz="1400"/>
              <a:t>，注意</a:t>
            </a:r>
            <a:r>
              <a:rPr lang="en-US" altLang="zh-CN" sz="1400"/>
              <a:t>init</a:t>
            </a:r>
            <a:r>
              <a:rPr lang="zh-CN" altLang="en-US" sz="1400"/>
              <a:t>前后的</a:t>
            </a:r>
            <a:r>
              <a:rPr lang="en-US" altLang="zh-CN" sz="1400"/>
              <a:t>2</a:t>
            </a:r>
            <a:r>
              <a:rPr lang="zh-CN" altLang="en-US" sz="1400"/>
              <a:t>个下划线符号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构造方法的作用：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构建类对象的时候</a:t>
            </a:r>
            <a:r>
              <a:rPr lang="zh-CN" altLang="en-US" sz="1400">
                <a:solidFill>
                  <a:srgbClr val="FF0000"/>
                </a:solidFill>
              </a:rPr>
              <a:t>会自动运行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构建类对象的传参会传递给构造方法，借此特性可以给</a:t>
            </a:r>
            <a:r>
              <a:rPr lang="zh-CN" altLang="en-US" sz="1400">
                <a:solidFill>
                  <a:srgbClr val="FF0000"/>
                </a:solidFill>
              </a:rPr>
              <a:t>成员变量赋值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构造方法不要忘记</a:t>
            </a:r>
            <a:r>
              <a:rPr lang="en-US" altLang="zh-CN" sz="1400"/>
              <a:t>self</a:t>
            </a:r>
            <a:r>
              <a:rPr lang="zh-CN" altLang="en-US" sz="1400"/>
              <a:t>关键字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在方法内使用成员变量需要使用</a:t>
            </a:r>
            <a:r>
              <a:rPr lang="en-US" altLang="zh-CN" sz="1400"/>
              <a:t>self</a:t>
            </a:r>
            <a:endParaRPr lang="en-US" altLang="zh-CN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学生信息录入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开学了有一批学生信息需要录入系统，请设计一个类，记录学生的：</a:t>
            </a:r>
            <a:endParaRPr lang="zh-CN" altLang="en-US"/>
          </a:p>
          <a:p>
            <a:r>
              <a:rPr lang="zh-CN" altLang="en-US"/>
              <a:t>姓名、年龄、地址，这</a:t>
            </a:r>
            <a:r>
              <a:rPr lang="en-US" altLang="zh-CN"/>
              <a:t>3</a:t>
            </a:r>
            <a:r>
              <a:rPr lang="zh-CN" altLang="en-US"/>
              <a:t>类信息</a:t>
            </a:r>
            <a:endParaRPr lang="zh-CN" altLang="en-US"/>
          </a:p>
          <a:p>
            <a:r>
              <a:rPr lang="zh-CN" altLang="en-US"/>
              <a:t>请实现：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循环，配合</a:t>
            </a:r>
            <a:r>
              <a:rPr lang="en-US" altLang="zh-CN"/>
              <a:t>input</a:t>
            </a:r>
            <a:r>
              <a:rPr lang="zh-CN" altLang="en-US"/>
              <a:t>输入语句，并使用构造方法，完成学生信息的键盘录入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输入完成后，使用</a:t>
            </a:r>
            <a:r>
              <a:rPr lang="en-US" altLang="zh-CN"/>
              <a:t>print</a:t>
            </a:r>
            <a:r>
              <a:rPr lang="zh-CN" altLang="en-US"/>
              <a:t>语句，完成信息的输出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745" y="3823335"/>
            <a:ext cx="6858000" cy="227076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其它内置方法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7628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掌握几种常用的类内置方法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魔术方法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上文学习的</a:t>
            </a:r>
            <a:r>
              <a:rPr lang="en-US" altLang="zh-CN"/>
              <a:t>__init__ </a:t>
            </a:r>
            <a:r>
              <a:rPr lang="zh-CN" altLang="en-US"/>
              <a:t>构造方法，是</a:t>
            </a:r>
            <a:r>
              <a:rPr lang="en-US" altLang="zh-CN"/>
              <a:t>Python</a:t>
            </a:r>
            <a:r>
              <a:rPr lang="zh-CN" altLang="en-US"/>
              <a:t>类内置的方法之一。</a:t>
            </a:r>
            <a:endParaRPr lang="zh-CN" altLang="en-US"/>
          </a:p>
          <a:p>
            <a:r>
              <a:rPr lang="zh-CN" altLang="en-US"/>
              <a:t>这些内置的类方法，各自有各自特殊的功能，这些内置方法我们称之为：魔术方法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0" y="3829050"/>
            <a:ext cx="3542665" cy="11988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魔术方法非常多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我们学习几个常见的即可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 descr="01 (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75" y="4744085"/>
            <a:ext cx="1910080" cy="1910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3047365"/>
            <a:ext cx="448373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__str__ </a:t>
            </a:r>
            <a:r>
              <a:t>字符串方法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当类对象需要被转换为字符串之时，会输出如上结果（内存地址）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内存地址没有多大作用，我们可以通过</a:t>
            </a:r>
            <a:r>
              <a:rPr lang="en-US" altLang="zh-CN">
                <a:solidFill>
                  <a:srgbClr val="FF0000"/>
                </a:solidFill>
              </a:rPr>
              <a:t>__str__</a:t>
            </a:r>
            <a:r>
              <a:rPr lang="zh-CN" altLang="en-US"/>
              <a:t>方法，控制类转换为字符串的行为。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6610" y="1539240"/>
            <a:ext cx="5307965" cy="1470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4390" y="4201795"/>
            <a:ext cx="5272405" cy="2344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06795" y="4958715"/>
            <a:ext cx="173672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__str__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返回值：字符串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9594215" y="4181475"/>
            <a:ext cx="2626360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__lt__ </a:t>
            </a:r>
            <a:r>
              <a:t>小于符号比较方法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3679190"/>
            <a:ext cx="10699115" cy="2196465"/>
          </a:xfrm>
          <a:ln w="0" cmpd="dbl">
            <a:noFill/>
            <a:prstDash val="solid"/>
          </a:ln>
        </p:spPr>
        <p:txBody>
          <a:bodyPr/>
          <a:p>
            <a:r>
              <a:rPr lang="zh-CN" altLang="en-US"/>
              <a:t>直接对</a:t>
            </a:r>
            <a:r>
              <a:rPr lang="en-US" altLang="zh-CN"/>
              <a:t>2</a:t>
            </a:r>
            <a:r>
              <a:rPr lang="zh-CN" altLang="en-US"/>
              <a:t>个对象进行比较是不可以的，但是在类中实现</a:t>
            </a:r>
            <a:r>
              <a:rPr lang="en-US" altLang="zh-CN">
                <a:solidFill>
                  <a:srgbClr val="FF0000"/>
                </a:solidFill>
              </a:rPr>
              <a:t>__lt__</a:t>
            </a:r>
            <a:r>
              <a:rPr lang="zh-CN" altLang="en-US"/>
              <a:t>方法，即可</a:t>
            </a:r>
            <a:r>
              <a:rPr lang="zh-CN" altLang="en-US">
                <a:solidFill>
                  <a:srgbClr val="FF0000"/>
                </a:solidFill>
              </a:rPr>
              <a:t>同时完成：小于符号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大于符号</a:t>
            </a:r>
            <a:r>
              <a:rPr lang="en-US" altLang="zh-CN">
                <a:solidFill>
                  <a:srgbClr val="FF0000"/>
                </a:solidFill>
              </a:rPr>
              <a:t> 2</a:t>
            </a:r>
            <a:r>
              <a:rPr lang="zh-CN" altLang="en-US">
                <a:solidFill>
                  <a:srgbClr val="FF0000"/>
                </a:solidFill>
              </a:rPr>
              <a:t>种比较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455" y="2231390"/>
            <a:ext cx="6071870" cy="872490"/>
          </a:xfrm>
          <a:prstGeom prst="rect">
            <a:avLst/>
          </a:prstGeom>
          <a:ln w="12700" cmpd="sng">
            <a:solidFill>
              <a:schemeClr val="accent1"/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1678305"/>
            <a:ext cx="3266440" cy="197802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4382770" y="2527300"/>
            <a:ext cx="842010" cy="280670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77285" y="4863465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__lt__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10" name="图片 9" descr="01 (1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35970" y="5172710"/>
            <a:ext cx="1510030" cy="15100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36130" y="5109845"/>
            <a:ext cx="417258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比较大于符号的魔术方法是：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__gt__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不过，实现了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__lt__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__gt__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就没必要实现了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" y="4165600"/>
            <a:ext cx="2881630" cy="2554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2122805"/>
            <a:ext cx="7101840" cy="310959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__le__ </a:t>
            </a:r>
            <a:r>
              <a:t>小于等于比较符号方法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魔术方法：</a:t>
            </a:r>
            <a:r>
              <a:rPr lang="en-US" altLang="zh-CN"/>
              <a:t>__le__</a:t>
            </a:r>
            <a:r>
              <a:rPr lang="zh-CN" altLang="en-US"/>
              <a:t>可用于：</a:t>
            </a:r>
            <a:r>
              <a:rPr lang="en-US" altLang="zh-CN"/>
              <a:t>&lt;=</a:t>
            </a:r>
            <a:r>
              <a:rPr lang="zh-CN" altLang="en-US"/>
              <a:t>、</a:t>
            </a:r>
            <a:r>
              <a:rPr lang="en-US" altLang="zh-CN"/>
              <a:t>&gt;=</a:t>
            </a:r>
            <a:r>
              <a:rPr lang="zh-CN" altLang="en-US"/>
              <a:t>两种比较运算符上。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56125" y="313944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63035" y="5393690"/>
            <a:ext cx="401764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&gt;=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符号实现的魔术方法是：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不过，实现了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就没必要实现了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80" y="4274185"/>
            <a:ext cx="2436495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6518275" cy="24301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__eq__</a:t>
            </a:r>
            <a:r>
              <a:t>，比较运算符实现方法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86225"/>
            <a:ext cx="10699115" cy="1789430"/>
          </a:xfrm>
        </p:spPr>
        <p:txBody>
          <a:bodyPr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不实现</a:t>
            </a:r>
            <a:r>
              <a:rPr lang="en-US" altLang="zh-CN"/>
              <a:t>__eq__</a:t>
            </a:r>
            <a:r>
              <a:rPr lang="zh-CN" altLang="en-US"/>
              <a:t>方法，对象之间可以比较，但是是比较内存地址，也即是：不同对象</a:t>
            </a:r>
            <a:r>
              <a:rPr lang="en-US" altLang="zh-CN"/>
              <a:t>==</a:t>
            </a:r>
            <a:r>
              <a:rPr lang="zh-CN" altLang="en-US"/>
              <a:t>比较一定是</a:t>
            </a:r>
            <a:r>
              <a:rPr lang="en-US" altLang="zh-CN"/>
              <a:t>False</a:t>
            </a:r>
            <a:r>
              <a:rPr lang="zh-CN" altLang="en-US"/>
              <a:t>结果。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实现了</a:t>
            </a:r>
            <a:r>
              <a:rPr lang="en-US" altLang="zh-CN"/>
              <a:t>__eq__</a:t>
            </a:r>
            <a:r>
              <a:rPr lang="zh-CN" altLang="en-US"/>
              <a:t>方法，就可以按照自己的想法来决定</a:t>
            </a:r>
            <a:r>
              <a:rPr lang="en-US" altLang="zh-CN"/>
              <a:t>2</a:t>
            </a:r>
            <a:r>
              <a:rPr lang="zh-CN" altLang="en-US"/>
              <a:t>个对象是否相等了。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49090" y="233299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__eq__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6" name="图片 5" descr="01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5" y="5030470"/>
            <a:ext cx="1735455" cy="1735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30965" y="-34925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872990" y="2484120"/>
          <a:ext cx="6520180" cy="1889760"/>
        </p:xfrm>
        <a:graphic>
          <a:graphicData uri="http://schemas.openxmlformats.org/drawingml/2006/table">
            <a:tbl>
              <a:tblPr firstRow="1" bandRow="1"/>
              <a:tblGrid>
                <a:gridCol w="1414145"/>
                <a:gridCol w="510603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方法</a:t>
                      </a:r>
                      <a:endParaRPr lang="zh-CN" altLang="en-US" sz="1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功能</a:t>
                      </a:r>
                      <a:endParaRPr lang="zh-CN" altLang="en-US" sz="1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238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__init__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构造方法，可用于创建类对象的时候设置初始化行为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__str__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用于实现类对象转字符串的行为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__lt__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个类对象进行小于或大于比较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__le__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sym typeface="+mn-ea"/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个类对象进行小于等于或大于等于比较</a:t>
                      </a:r>
                      <a:endParaRPr lang="zh-CN" altLang="en-US" sz="14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__eq__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个类对象进行相等比较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学校开学，要求学生填写自己的基础信息，一人发一张白纸，让学生自己填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生活中数据的组织</a:t>
            </a:r>
          </a:p>
        </p:txBody>
      </p:sp>
      <p:pic>
        <p:nvPicPr>
          <p:cNvPr id="102" name="图片 101"/>
          <p:cNvPicPr/>
          <p:nvPr/>
        </p:nvPicPr>
        <p:blipFill>
          <a:blip r:embed="rId1"/>
          <a:srcRect r="20955" b="34224"/>
          <a:stretch>
            <a:fillRect/>
          </a:stretch>
        </p:blipFill>
        <p:spPr>
          <a:xfrm>
            <a:off x="852170" y="2442210"/>
            <a:ext cx="3226435" cy="3579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rcRect t="64339"/>
          <a:stretch>
            <a:fillRect/>
          </a:stretch>
        </p:blipFill>
        <p:spPr>
          <a:xfrm flipH="1" flipV="1">
            <a:off x="5589905" y="3674110"/>
            <a:ext cx="4170045" cy="1115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内容混乱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封装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096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理解封装的概念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掌握私有成员的使用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面向对象的三大特性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面向对象编程，是许多编程语言都支持的一种编程思想。</a:t>
            </a:r>
            <a:endParaRPr lang="zh-CN" altLang="en-US"/>
          </a:p>
          <a:p>
            <a:r>
              <a:rPr lang="zh-CN" altLang="en-US"/>
              <a:t>简单理解是：基于模板（类）去创建实体（对象），使用对象完成功能开发。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面向对象包含</a:t>
            </a:r>
            <a:r>
              <a:rPr lang="en-US" altLang="zh-CN"/>
              <a:t>3</a:t>
            </a:r>
            <a:r>
              <a:rPr lang="zh-CN" altLang="en-US"/>
              <a:t>大主要特性：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封装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继承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多态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9095" y="4441190"/>
            <a:ext cx="2409825" cy="240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封装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封装表示的是，将现实世界事物的：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行为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封装到类中，描述为：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成员方法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从而完成程序对现实世界事物的描述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9465" y="5377180"/>
            <a:ext cx="1253490" cy="1253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0" y="1947545"/>
            <a:ext cx="5818505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0885 0 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对用户隐藏的属性和行为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现实世界中的事物，有属性和行为。</a:t>
            </a:r>
            <a:endParaRPr lang="zh-CN" altLang="en-US"/>
          </a:p>
          <a:p>
            <a:r>
              <a:rPr lang="zh-CN" altLang="en-US"/>
              <a:t>但是不代表这些属性和行为都是开放给用户使用的。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56920" y="2879725"/>
            <a:ext cx="3783330" cy="2731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大括号 3"/>
          <p:cNvSpPr/>
          <p:nvPr/>
        </p:nvSpPr>
        <p:spPr>
          <a:xfrm>
            <a:off x="4761230" y="277368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65165" y="243967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序列号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品牌、型号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长宽高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5765165" y="325120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上网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通话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拍照</a:t>
            </a:r>
            <a:endParaRPr lang="zh-CN" altLang="en-US" sz="1400"/>
          </a:p>
        </p:txBody>
      </p:sp>
      <p:sp>
        <p:nvSpPr>
          <p:cNvPr id="7" name="圆角矩形 6"/>
          <p:cNvSpPr/>
          <p:nvPr/>
        </p:nvSpPr>
        <p:spPr>
          <a:xfrm>
            <a:off x="7635875" y="2887345"/>
            <a:ext cx="2661920" cy="5937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对用户开放的</a:t>
            </a:r>
            <a:endParaRPr lang="zh-CN" altLang="en-US"/>
          </a:p>
          <a:p>
            <a:pPr algn="ctr"/>
            <a:r>
              <a:rPr lang="zh-CN" altLang="en-US"/>
              <a:t>属性和行为</a:t>
            </a:r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4761230" y="435356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65165" y="401955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运行电压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驱动信息</a:t>
            </a:r>
            <a:endParaRPr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5765165" y="483108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程序调度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内存管理</a:t>
            </a:r>
            <a:endParaRPr lang="zh-CN" altLang="en-US" sz="1400"/>
          </a:p>
        </p:txBody>
      </p:sp>
      <p:sp>
        <p:nvSpPr>
          <p:cNvPr id="11" name="圆角矩形 10"/>
          <p:cNvSpPr/>
          <p:nvPr/>
        </p:nvSpPr>
        <p:spPr>
          <a:xfrm>
            <a:off x="7582535" y="4467225"/>
            <a:ext cx="2661920" cy="5937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对用户隐藏的</a:t>
            </a:r>
            <a:endParaRPr lang="zh-CN" altLang="en-US"/>
          </a:p>
          <a:p>
            <a:pPr algn="ctr"/>
            <a:r>
              <a:rPr lang="zh-CN" altLang="en-US"/>
              <a:t>属性和行为</a:t>
            </a:r>
            <a:endParaRPr lang="zh-CN" altLang="en-US"/>
          </a:p>
        </p:txBody>
      </p:sp>
      <p:pic>
        <p:nvPicPr>
          <p:cNvPr id="12" name="图片 11" descr="01 (10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710" y="5507355"/>
            <a:ext cx="1177290" cy="11772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7840" y="5875655"/>
            <a:ext cx="8583930" cy="4140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苹果越狱、安卓</a:t>
            </a:r>
            <a:r>
              <a:rPr lang="en-US" altLang="zh-CN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root</a:t>
            </a: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，也是为了突破权限使用这些对用户隐藏的属性和行为</a:t>
            </a:r>
            <a:endParaRPr lang="zh-CN" altLang="en-US" sz="21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4" grpId="1" animBg="1"/>
      <p:bldP spid="5" grpId="1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8" grpId="1" animBg="1"/>
      <p:bldP spid="9" grpId="1" animBg="1"/>
      <p:bldP spid="10" grpId="1" animBg="1"/>
      <p:bldP spid="11" grpId="0" animBg="1"/>
      <p:bldP spid="11" grpId="1" animBg="1"/>
      <p:bldP spid="13" grpId="0"/>
      <p:bldP spid="1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私有成员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既然现实事物有不公开的属性和行为，那么作为现实事物在程序中映射的类，也应该支持。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类中提供了私有成员的形式来支持。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定义私有成员的方式非常简单，只需要：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私有成员变量：变量名以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私有成员方法：方法名以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即可完成私有成员的设置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965" y="3498215"/>
            <a:ext cx="4712970" cy="2377440"/>
          </a:xfrm>
          <a:prstGeom prst="rect">
            <a:avLst/>
          </a:prstGeom>
        </p:spPr>
      </p:pic>
      <p:pic>
        <p:nvPicPr>
          <p:cNvPr id="5" name="图片 4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130" y="5148580"/>
            <a:ext cx="1709420" cy="1709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40840"/>
            <a:ext cx="10699115" cy="986790"/>
          </a:xfrm>
        </p:spPr>
        <p:txBody>
          <a:bodyPr/>
          <a:p>
            <a:r>
              <a:rPr lang="zh-CN" altLang="en-US"/>
              <a:t>私有方法无法直接被类对象使用</a:t>
            </a:r>
            <a:r>
              <a:rPr lang="en-US" altLang="zh-CN"/>
              <a:t>                                 </a:t>
            </a:r>
            <a:r>
              <a:rPr lang="zh-CN" altLang="en-US"/>
              <a:t>私有变量无法赋值，也无法获取值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2101850"/>
            <a:ext cx="3455670" cy="2941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5249545"/>
            <a:ext cx="5134610" cy="786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90" y="2101850"/>
            <a:ext cx="4340225" cy="2969895"/>
          </a:xfrm>
          <a:prstGeom prst="rect">
            <a:avLst/>
          </a:prstGeom>
        </p:spPr>
      </p:pic>
      <p:pic>
        <p:nvPicPr>
          <p:cNvPr id="9" name="图片 8" descr="01 (14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25480" y="5071745"/>
            <a:ext cx="1609090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私有成员无法被类对象使用，但是可以被其它的成员使用。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10565" y="2661285"/>
            <a:ext cx="4825365" cy="2338705"/>
            <a:chOff x="1192" y="3842"/>
            <a:chExt cx="10305" cy="4995"/>
          </a:xfrm>
        </p:grpSpPr>
        <p:pic>
          <p:nvPicPr>
            <p:cNvPr id="101" name="图片 10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92" y="4535"/>
              <a:ext cx="5958" cy="43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左大括号 3"/>
            <p:cNvSpPr/>
            <p:nvPr/>
          </p:nvSpPr>
          <p:spPr>
            <a:xfrm>
              <a:off x="7498" y="4368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079" y="3842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序列号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品牌、型号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长宽高</a:t>
              </a:r>
              <a:endParaRPr lang="zh-CN" altLang="en-US" sz="1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079" y="5120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上网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通话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拍照</a:t>
              </a:r>
              <a:endParaRPr lang="zh-CN" altLang="en-US" sz="1000"/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7498" y="6856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079" y="6330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运行电压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驱动信息</a:t>
              </a:r>
              <a:endParaRPr lang="zh-CN" altLang="en-US" sz="1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9079" y="7608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>
                  <a:sym typeface="+mn-ea"/>
                </a:rPr>
                <a:t>程序调度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内存管理</a:t>
              </a:r>
              <a:endParaRPr lang="zh-CN" altLang="en-US" sz="1000"/>
            </a:p>
          </p:txBody>
        </p:sp>
      </p:grpSp>
      <p:cxnSp>
        <p:nvCxnSpPr>
          <p:cNvPr id="11" name="曲线连接符 10"/>
          <p:cNvCxnSpPr>
            <a:stCxn id="6" idx="3"/>
            <a:endCxn id="9" idx="3"/>
          </p:cNvCxnSpPr>
          <p:nvPr/>
        </p:nvCxnSpPr>
        <p:spPr>
          <a:xfrm>
            <a:off x="5535930" y="3503295"/>
            <a:ext cx="3175" cy="566420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3"/>
            <a:endCxn id="10" idx="3"/>
          </p:cNvCxnSpPr>
          <p:nvPr/>
        </p:nvCxnSpPr>
        <p:spPr>
          <a:xfrm>
            <a:off x="5535930" y="3503295"/>
            <a:ext cx="3175" cy="1165225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0" y="2447290"/>
            <a:ext cx="4572635" cy="3090545"/>
          </a:xfrm>
          <a:prstGeom prst="rect">
            <a:avLst/>
          </a:prstGeom>
        </p:spPr>
      </p:pic>
      <p:pic>
        <p:nvPicPr>
          <p:cNvPr id="14" name="图片 13" descr="01 (13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40" y="5436870"/>
            <a:ext cx="1297940" cy="129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封装的概念是指？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将现实世界事物在类中描述为属性和方法，即为封装。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什么是私有成员？为什么需要私有成员？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现实事物有部分属性和行为是不公开对使用者开放的。同样在类中描述属性和方法的时候也需要达到这个要求，就需要定义私有成员了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如何定义私有成员？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成员变量和成员方法的命名均以</a:t>
            </a:r>
            <a:r>
              <a:rPr lang="en-US" altLang="zh-CN" sz="1400"/>
              <a:t>__</a:t>
            </a:r>
            <a:r>
              <a:rPr lang="zh-CN" altLang="en-US" sz="1400"/>
              <a:t>作为开头即可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私有成员的访问限制？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类对象无法访问私有成员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类中的其它成员可以访问私有成员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3195320"/>
            <a:ext cx="5760720" cy="1968500"/>
          </a:xfrm>
        </p:spPr>
        <p:txBody>
          <a:bodyPr/>
          <a:p>
            <a:pPr marL="0" indent="0">
              <a:buNone/>
            </a:pPr>
            <a:r>
              <a:rPr lang="zh-CN" altLang="en-US"/>
              <a:t>私有成员的定义我们已经了解了，但是：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它有什么实际的意义吗？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在类中提供仅供内部使用的属性和方法，而不对外开放（类对象无法使用）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270" y="1607820"/>
            <a:ext cx="1864360" cy="186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生活中数据的组织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改为登记表，打印出来让学生自行填写：</a:t>
            </a:r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1"/>
          <a:srcRect l="22309" t="18135" r="12783" b="24951"/>
          <a:stretch>
            <a:fillRect/>
          </a:stretch>
        </p:blipFill>
        <p:spPr>
          <a:xfrm rot="16200000">
            <a:off x="264795" y="2758440"/>
            <a:ext cx="3063240" cy="20148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3369945" y="2658110"/>
            <a:ext cx="3586480" cy="2214880"/>
            <a:chOff x="5208" y="4186"/>
            <a:chExt cx="5648" cy="3488"/>
          </a:xfrm>
        </p:grpSpPr>
        <p:pic>
          <p:nvPicPr>
            <p:cNvPr id="4" name="图片 3" descr="32313534343233303b32313534343233393bb4f2d3a1bbfa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8" y="4186"/>
              <a:ext cx="3488" cy="3488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208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9776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05" y="2343785"/>
            <a:ext cx="1724660" cy="2954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845" y="2346325"/>
            <a:ext cx="1590040" cy="2951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整洁明了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设计带有私有成员的手机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设计一个手机类，内部包含：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</a:t>
            </a:r>
            <a:r>
              <a:rPr lang="en-US" altLang="zh-CN"/>
              <a:t>__is_5g_enable</a:t>
            </a:r>
            <a:r>
              <a:rPr lang="zh-CN" altLang="en-US"/>
              <a:t>，类型</a:t>
            </a:r>
            <a:r>
              <a:rPr lang="en-US" altLang="zh-CN"/>
              <a:t>bool</a:t>
            </a:r>
            <a:r>
              <a:rPr lang="zh-CN" altLang="en-US"/>
              <a:t>，</a:t>
            </a:r>
            <a:r>
              <a:rPr lang="en-US" altLang="zh-CN"/>
              <a:t>True</a:t>
            </a:r>
            <a:r>
              <a:rPr lang="zh-CN" altLang="en-US"/>
              <a:t>表示开启</a:t>
            </a:r>
            <a:r>
              <a:rPr lang="en-US" altLang="zh-CN"/>
              <a:t>5g</a:t>
            </a:r>
            <a:r>
              <a:rPr lang="zh-CN" altLang="en-US"/>
              <a:t>，</a:t>
            </a:r>
            <a:r>
              <a:rPr lang="en-US" altLang="zh-CN"/>
              <a:t>False</a:t>
            </a:r>
            <a:r>
              <a:rPr lang="zh-CN" altLang="en-US"/>
              <a:t>表示关闭</a:t>
            </a:r>
            <a:r>
              <a:rPr lang="en-US" altLang="zh-CN"/>
              <a:t>5g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</a:t>
            </a:r>
            <a:r>
              <a:rPr lang="en-US" altLang="zh-CN"/>
              <a:t>__check_5g()</a:t>
            </a:r>
            <a:r>
              <a:rPr lang="zh-CN" altLang="en-US"/>
              <a:t>，会判断私有成员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的值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True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开启</a:t>
            </a:r>
            <a:endParaRPr lang="zh-CN" altLang="en-US" sz="1400" b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False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关闭，使用</a:t>
            </a:r>
            <a:r>
              <a:rPr lang="en-US" altLang="zh-CN" sz="1400" b="0">
                <a:sym typeface="+mn-ea"/>
              </a:rPr>
              <a:t>4g</a:t>
            </a:r>
            <a:r>
              <a:rPr lang="zh-CN" altLang="en-US" sz="1400" b="0">
                <a:sym typeface="+mn-ea"/>
              </a:rPr>
              <a:t>网络</a:t>
            </a:r>
            <a:endParaRPr lang="zh-CN" altLang="en-US" sz="1400" b="0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公开成员方法：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，调用它会执行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调用私有成员方法：</a:t>
            </a:r>
            <a:r>
              <a:rPr lang="en-US" altLang="zh-CN" sz="1400" b="0">
                <a:sym typeface="+mn-ea"/>
              </a:rPr>
              <a:t>__check_5g()</a:t>
            </a:r>
            <a:r>
              <a:rPr lang="zh-CN" altLang="en-US" sz="1400" b="0">
                <a:sym typeface="+mn-ea"/>
              </a:rPr>
              <a:t>，判断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网络状态</a:t>
            </a:r>
            <a:endParaRPr lang="zh-CN" altLang="en-US" sz="1400" b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打印输出：正在通话中</a:t>
            </a:r>
            <a:endParaRPr lang="zh-CN" altLang="en-US" sz="1400" b="0"/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运行结果：</a:t>
            </a:r>
            <a:endParaRPr lang="en-US" altLang="zh-CN">
              <a:sym typeface="+mn-ea"/>
            </a:endParaRPr>
          </a:p>
          <a:p>
            <a:pPr lvl="0"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通过完成这个类的设计和使用，体会封装中私有成员的作用</a:t>
            </a:r>
            <a:endParaRPr lang="zh-CN" altLang="en-US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对用户公开的，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方法</a:t>
            </a:r>
            <a:endParaRPr lang="zh-CN" altLang="en-US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对用户隐藏的，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私有变量和</a:t>
            </a:r>
            <a:r>
              <a:rPr lang="en-US" altLang="zh-CN">
                <a:sym typeface="+mn-ea"/>
              </a:rPr>
              <a:t>__check_5g</a:t>
            </a:r>
            <a:r>
              <a:rPr lang="zh-CN" altLang="en-US">
                <a:sym typeface="+mn-ea"/>
              </a:rPr>
              <a:t>私有成员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4375" y="4459605"/>
            <a:ext cx="1950720" cy="601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45" y="5270500"/>
            <a:ext cx="1341755" cy="1341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  <a:endParaRPr kumimoji="1" 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继承的基础语法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复写和使用父类成员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理解继承的概念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掌握继承的使用方式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pass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继承的引出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45285" y="4497705"/>
            <a:ext cx="8829040" cy="610235"/>
          </a:xfrm>
        </p:spPr>
        <p:txBody>
          <a:bodyPr/>
          <a:p>
            <a:pPr>
              <a:buFont typeface="Wingdings" panose="05000000000000000000" charset="0"/>
            </a:pPr>
            <a:r>
              <a:rPr lang="zh-CN" altLang="en-US"/>
              <a:t>如果你是设计师，你会如何选择？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每一代新款手机，都从零开始出设计图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基于老款的设计图，修修改改</a:t>
            </a:r>
            <a:endParaRPr lang="zh-CN" altLang="en-US"/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6080" y="4441190"/>
            <a:ext cx="2409825" cy="240982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2045970" y="1706245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422148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639699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857250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2077085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6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4018" y="3859530"/>
            <a:ext cx="111950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6s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810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7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0107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8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36359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539740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71461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继承的引出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503170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5" y="1889760"/>
            <a:ext cx="3893820" cy="307848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1645285" y="4497705"/>
            <a:ext cx="8829040" cy="6102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</a:pPr>
            <a:r>
              <a:rPr lang="zh-CN" altLang="en-US"/>
              <a:t>构建</a:t>
            </a:r>
            <a:r>
              <a:rPr lang="en-US" altLang="zh-CN"/>
              <a:t>Phone2022</a:t>
            </a:r>
            <a:r>
              <a:rPr lang="zh-CN" altLang="en-US"/>
              <a:t>类，你会选择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从头写一个新的类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基于已有的</a:t>
            </a:r>
            <a:r>
              <a:rPr lang="en-US" altLang="zh-CN"/>
              <a:t>Phone</a:t>
            </a:r>
            <a:r>
              <a:rPr lang="zh-CN" altLang="en-US"/>
              <a:t>类进行修改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984750" y="3250565"/>
            <a:ext cx="1031875" cy="47053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33915" y="2933065"/>
            <a:ext cx="2266315" cy="22663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23565" y="6009005"/>
            <a:ext cx="469773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我们可以使用继承，来完成此需求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单继承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32250"/>
            <a:ext cx="10699115" cy="1843405"/>
          </a:xfrm>
        </p:spPr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继承分为：单继承和多继承</a:t>
            </a:r>
            <a:endParaRPr lang="zh-CN" altLang="en-US"/>
          </a:p>
          <a:p>
            <a:r>
              <a:rPr lang="zh-CN" altLang="en-US"/>
              <a:t>使用如图语法，可以完成类的单继承。</a:t>
            </a:r>
            <a:endParaRPr lang="zh-CN" altLang="en-US"/>
          </a:p>
          <a:p>
            <a:r>
              <a:rPr lang="zh-CN" altLang="en-US"/>
              <a:t>继承表示：将从父类那里继承（复制）来成员变量和成员方法（不含私有）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1751965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0" y="1751965"/>
            <a:ext cx="2884170" cy="2280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90" y="1915795"/>
            <a:ext cx="391668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105" y="2540635"/>
            <a:ext cx="601345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4235450"/>
            <a:ext cx="214884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88405" y="549656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 descr="01 (15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925" y="5214620"/>
            <a:ext cx="1376045" cy="137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多继承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的类之间也支持多继承，即一个类，可以继承多个父类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5030470"/>
            <a:ext cx="4533900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1525" y="2240280"/>
            <a:ext cx="1263015" cy="526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手机</a:t>
            </a:r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2673985" y="2204720"/>
            <a:ext cx="1263015" cy="526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NFC</a:t>
            </a:r>
            <a:r>
              <a:rPr lang="zh-CN" altLang="en-US"/>
              <a:t>读卡器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76445" y="2204720"/>
            <a:ext cx="1263015" cy="526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红外遥控器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2673985" y="3917950"/>
            <a:ext cx="1263015" cy="526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小米手机</a:t>
            </a:r>
            <a:endParaRPr lang="zh-CN" altLang="en-US" sz="1600"/>
          </a:p>
        </p:txBody>
      </p:sp>
      <p:cxnSp>
        <p:nvCxnSpPr>
          <p:cNvPr id="11" name="肘形连接符 10"/>
          <p:cNvCxnSpPr>
            <a:stCxn id="7" idx="2"/>
            <a:endCxn id="10" idx="1"/>
          </p:cNvCxnSpPr>
          <p:nvPr/>
        </p:nvCxnSpPr>
        <p:spPr>
          <a:xfrm rot="5400000" flipV="1">
            <a:off x="1330960" y="2838450"/>
            <a:ext cx="1414780" cy="127063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  <a:endCxn id="10" idx="0"/>
          </p:cNvCxnSpPr>
          <p:nvPr/>
        </p:nvCxnSpPr>
        <p:spPr>
          <a:xfrm>
            <a:off x="3305810" y="2731135"/>
            <a:ext cx="0" cy="1186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9" idx="2"/>
            <a:endCxn id="10" idx="3"/>
          </p:cNvCxnSpPr>
          <p:nvPr/>
        </p:nvCxnSpPr>
        <p:spPr>
          <a:xfrm rot="5400000">
            <a:off x="3847465" y="2820670"/>
            <a:ext cx="1450340" cy="12712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0" y="1085215"/>
            <a:ext cx="3376930" cy="4742815"/>
          </a:xfrm>
          <a:prstGeom prst="rect">
            <a:avLst/>
          </a:prstGeom>
        </p:spPr>
      </p:pic>
      <p:pic>
        <p:nvPicPr>
          <p:cNvPr id="16" name="图片 15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0" y="5044440"/>
            <a:ext cx="1840230" cy="18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多继承注意事项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多个父类中，如果有同名的成员，那么</a:t>
            </a:r>
            <a:r>
              <a:rPr lang="zh-CN" altLang="en-US">
                <a:solidFill>
                  <a:srgbClr val="FF0000"/>
                </a:solidFill>
              </a:rPr>
              <a:t>默认</a:t>
            </a:r>
            <a:r>
              <a:rPr lang="zh-CN" altLang="en-US"/>
              <a:t>以继承顺序（从左到右）为优先级。</a:t>
            </a:r>
            <a:endParaRPr lang="zh-CN" altLang="en-US"/>
          </a:p>
          <a:p>
            <a:r>
              <a:rPr lang="zh-CN" altLang="en-US"/>
              <a:t>即：先继承的保留，后继承的被覆盖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2496185"/>
            <a:ext cx="2965450" cy="41656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464050" y="4382135"/>
            <a:ext cx="821055" cy="3930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10" y="4262755"/>
            <a:ext cx="5715000" cy="632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065" y="2815590"/>
            <a:ext cx="2964180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4700" y="3974465"/>
            <a:ext cx="2963545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01 (8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00410" y="5202555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animBg="1"/>
      <p:bldP spid="7" grpId="1" animBg="1"/>
      <p:bldP spid="6" grpId="1" animBg="1"/>
      <p:bldP spid="4" grpId="0" animBg="1"/>
      <p:bldP spid="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什么是继承？</a:t>
            </a:r>
            <a:endParaRPr lang="zh-CN" altLang="en-US"/>
          </a:p>
          <a:p>
            <a:pPr marL="0" indent="0">
              <a:buNone/>
            </a:pPr>
            <a:r>
              <a:rPr lang="zh-CN" altLang="en-US" sz="1000"/>
              <a:t>继承就是一个类，继承另外一个类的成员变量和成员方法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语法：</a:t>
            </a:r>
            <a:endParaRPr lang="zh-CN" altLang="en-US" sz="1000"/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子类构建的类对象，可以</a:t>
            </a:r>
            <a:endParaRPr lang="zh-CN" altLang="en-US" sz="10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有自己的成员变量和成员方法</a:t>
            </a:r>
            <a:endParaRPr lang="zh-CN" altLang="en-US" sz="10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使用父类的成员变量和成员方法</a:t>
            </a:r>
            <a:endParaRPr lang="zh-CN" altLang="en-US" sz="10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单继承和多继承</a:t>
            </a:r>
            <a:endParaRPr lang="zh-CN" altLang="en-US"/>
          </a:p>
          <a:p>
            <a:pPr marL="0" indent="0">
              <a:buNone/>
            </a:pPr>
            <a:r>
              <a:rPr lang="zh-CN" altLang="en-US" sz="1000"/>
              <a:t>单继承：一个类继承另一个类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多继承：一个类继承多个类，按照顺序从左向右依次继承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多继承中，如果父类有同名方法或属性，先继承的优先级高于后继承</a:t>
            </a:r>
            <a:endParaRPr lang="zh-CN" altLang="en-US" sz="1000"/>
          </a:p>
          <a:p>
            <a:pPr marL="0" algn="l">
              <a:buNone/>
            </a:pPr>
            <a:r>
              <a:rPr lang="zh-CN" altLang="en-US" sz="1800"/>
              <a:t>3. pass关键字的作用是什么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000"/>
              <a:t>pass</a:t>
            </a:r>
            <a:r>
              <a:rPr lang="zh-CN" altLang="en-US" sz="1000"/>
              <a:t>是占位语句，用来保证函数（方法）或类定义的完整性，表示无内容，空的意思</a:t>
            </a:r>
            <a:endParaRPr lang="zh-CN" altLang="en-US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2607310"/>
            <a:ext cx="2203450" cy="3289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  <a:endParaRPr kumimoji="1" 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继承的基础语法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复写和使用父类成员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程序中数据的组织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在程序中简单使用变量来记录学生信息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2766"/>
          <a:stretch>
            <a:fillRect/>
          </a:stretch>
        </p:blipFill>
        <p:spPr>
          <a:xfrm>
            <a:off x="857250" y="2480310"/>
            <a:ext cx="3162300" cy="2309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4683125" y="5725795"/>
            <a:ext cx="20567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混乱、不统一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05" y="2480310"/>
            <a:ext cx="59055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05" y="3321685"/>
            <a:ext cx="1809750" cy="2260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掌握复写父类成员的语法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掌握如何在子类中调用父类成员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复写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子类继承父类的成员属性和成员方法后，如果对其</a:t>
            </a:r>
            <a:r>
              <a:rPr lang="en-US" altLang="zh-CN"/>
              <a:t>“</a:t>
            </a:r>
            <a:r>
              <a:rPr lang="zh-CN" altLang="en-US"/>
              <a:t>不满意</a:t>
            </a:r>
            <a:r>
              <a:rPr lang="en-US" altLang="zh-CN"/>
              <a:t>”</a:t>
            </a:r>
            <a:r>
              <a:rPr lang="zh-CN" altLang="en-US"/>
              <a:t>，那么可以进行复写。</a:t>
            </a:r>
            <a:endParaRPr lang="zh-CN" altLang="en-US"/>
          </a:p>
          <a:p>
            <a:r>
              <a:rPr lang="zh-CN" altLang="en-US"/>
              <a:t>即：在子类中重新定义同名的属性或方法即可。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01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5497830"/>
            <a:ext cx="1233170" cy="1233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2644775"/>
            <a:ext cx="405574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调用父类同名成员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一旦复写父类成员，那么类对象调用成员的时候，就会调用复写后的新成员</a:t>
            </a:r>
            <a:endParaRPr lang="zh-CN" altLang="en-US"/>
          </a:p>
          <a:p>
            <a:r>
              <a:rPr lang="zh-CN" altLang="en-US"/>
              <a:t>如果需要使用被复写的父类的成员，需要特殊的调用方式</a:t>
            </a:r>
            <a:r>
              <a:rPr lang="en-US" altLang="zh-CN"/>
              <a:t>: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调用父类成员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/>
              <a:t>使用成员变量：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 </a:t>
            </a:r>
            <a:r>
              <a:rPr lang="en-US" altLang="zh-CN" sz="1200"/>
              <a:t>    </a:t>
            </a:r>
            <a:r>
              <a:rPr lang="zh-CN" altLang="en-US" sz="1200"/>
              <a:t>使用成员方法：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</a:rPr>
              <a:t>(self)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super()</a:t>
            </a:r>
            <a:r>
              <a:rPr lang="zh-CN" altLang="en-US"/>
              <a:t>调用父类成员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>
                <a:sym typeface="+mn-ea"/>
              </a:rPr>
              <a:t>使用成员变量：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成员变量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使用成员方法：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()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64560" y="6028690"/>
            <a:ext cx="526288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只能在子类内调用父类的同名成员。</a:t>
            </a:r>
            <a:endParaRPr lang="zh-CN" altLang="en-US" sz="20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子类的类对象直接调用会调用子类复写的成员</a:t>
            </a:r>
            <a:endParaRPr lang="zh-CN" altLang="en-US" sz="20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135" y="5298440"/>
            <a:ext cx="1553845" cy="1553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30" y="3067050"/>
            <a:ext cx="3482340" cy="272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复写表示：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对父类的成员属性或成员方法进行重新定义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复写的语法：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在子类中重新实现同名成员方法或成员属性即可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在子类中，如何调用父类成员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注意：只可以在子类内部调用父类的同名成员，子类的实体类对象调用默认是调用子类复写的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735" y="4207510"/>
            <a:ext cx="2241550" cy="107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0" y="4207510"/>
            <a:ext cx="2134870" cy="10699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理解为什么使用类型注解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掌握变量的类型注解语法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为什么需要类型注解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PyCharm</a:t>
            </a:r>
            <a:r>
              <a:rPr lang="zh-CN" altLang="en-US"/>
              <a:t>中编写代码，我们经常能够见到如下提示：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自动提示可用方法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141855"/>
            <a:ext cx="5166360" cy="838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66458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664585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思考，为什么</a:t>
            </a:r>
            <a:r>
              <a:rPr lang="en-US" altLang="zh-CN"/>
              <a:t>PyCharm</a:t>
            </a:r>
            <a:r>
              <a:rPr lang="zh-CN" altLang="en-US"/>
              <a:t>工具能够做到这一点？</a:t>
            </a:r>
            <a:endParaRPr lang="zh-CN" altLang="en-US"/>
          </a:p>
          <a:p>
            <a:r>
              <a:rPr lang="zh-CN" altLang="en-US"/>
              <a:t>它是如何知道这个对象有</a:t>
            </a:r>
            <a:r>
              <a:rPr lang="en-US" altLang="zh-CN"/>
              <a:t>append</a:t>
            </a:r>
            <a:r>
              <a:rPr lang="zh-CN" altLang="en-US"/>
              <a:t>方法？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确定这个对象，是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list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为什么需要类型注解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同样，我们换一份代码：</a:t>
            </a:r>
            <a:endParaRPr lang="zh-CN" altLang="en-US"/>
          </a:p>
          <a:p>
            <a:r>
              <a:rPr lang="zh-CN" altLang="en-US"/>
              <a:t>定义一个函数</a:t>
            </a:r>
            <a:r>
              <a:rPr lang="en-US" altLang="zh-CN"/>
              <a:t>func</a:t>
            </a:r>
            <a:r>
              <a:rPr lang="zh-CN" altLang="en-US"/>
              <a:t>，接收一个参数</a:t>
            </a:r>
            <a:r>
              <a:rPr lang="en-US" altLang="zh-CN"/>
              <a:t>data</a:t>
            </a:r>
            <a:endParaRPr lang="en-US" altLang="zh-CN"/>
          </a:p>
          <a:p>
            <a:r>
              <a:rPr lang="zh-CN" altLang="en-US"/>
              <a:t>你会发现，</a:t>
            </a:r>
            <a:r>
              <a:rPr lang="en-US" altLang="zh-CN"/>
              <a:t>PyCharm</a:t>
            </a:r>
            <a:r>
              <a:rPr lang="zh-CN" altLang="en-US"/>
              <a:t>不会在做出任何提示了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2978785"/>
            <a:ext cx="2687955" cy="788035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868420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868420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思考，为什么</a:t>
            </a:r>
            <a:r>
              <a:rPr lang="en-US" altLang="zh-CN"/>
              <a:t>PyCharm</a:t>
            </a:r>
            <a:r>
              <a:rPr lang="zh-CN" altLang="en-US"/>
              <a:t>工具</a:t>
            </a:r>
            <a:r>
              <a:rPr lang="zh-CN"/>
              <a:t>无法提示了？</a:t>
            </a:r>
            <a:endParaRPr lang="zh-CN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不确定这个对象</a:t>
            </a:r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是什么类型</a:t>
            </a:r>
            <a:endParaRPr 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又或者当我们调用方法，进行传参的时候（快捷键</a:t>
            </a:r>
            <a:r>
              <a:rPr lang="en-US" altLang="zh-CN"/>
              <a:t>ctrl + p</a:t>
            </a:r>
            <a:r>
              <a:rPr lang="zh-CN" altLang="en-US"/>
              <a:t>弹出提示）：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2267585"/>
            <a:ext cx="2293620" cy="97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4110990"/>
            <a:ext cx="2476500" cy="1219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30" y="287083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3256280" y="246316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提示传入</a:t>
            </a:r>
            <a:r>
              <a:rPr lang="en-US" altLang="zh-CN"/>
              <a:t>2</a:t>
            </a:r>
            <a:r>
              <a:rPr lang="zh-CN" altLang="en-US"/>
              <a:t>个参数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类型是int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3256280" y="4428490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仅能提示传入</a:t>
            </a:r>
            <a:r>
              <a:rPr lang="en-US" altLang="zh-CN"/>
              <a:t>1</a:t>
            </a:r>
            <a:r>
              <a:rPr lang="zh-CN" altLang="en-US"/>
              <a:t>个参数</a:t>
            </a:r>
            <a:r>
              <a:rPr lang="en-US" altLang="zh-CN"/>
              <a:t>data</a:t>
            </a:r>
            <a:endParaRPr lang="en-US" altLang="zh-CN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类型未知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7699375" y="287083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为什么内置模块</a:t>
            </a:r>
            <a:r>
              <a:rPr lang="en-US" altLang="zh-CN"/>
              <a:t>random</a:t>
            </a:r>
            <a:r>
              <a:rPr lang="zh-CN" altLang="en-US"/>
              <a:t>的方法可以提示类型</a:t>
            </a:r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自己定义的就不可以？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无法通过代码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确定应传入什么类型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我们需要使用类型注解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</a:t>
            </a:r>
            <a:r>
              <a:rPr lang="zh-CN" altLang="en-US"/>
              <a:t>ython在3.5版本的时候引入了类型注解，以方便静态类型检查工具，IDE等第三方工具。</a:t>
            </a:r>
            <a:endParaRPr lang="zh-CN" altLang="en-US"/>
          </a:p>
          <a:p>
            <a:r>
              <a:rPr lang="zh-CN" altLang="en-US"/>
              <a:t>类型注解：在代码中涉及数据交互的地方，提供数据类型的注解（显式的说明）。</a:t>
            </a:r>
            <a:endParaRPr lang="zh-CN" altLang="en-US"/>
          </a:p>
          <a:p>
            <a:r>
              <a:rPr lang="zh-CN" altLang="en-US"/>
              <a:t>主要功能：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帮助第三方</a:t>
            </a:r>
            <a:r>
              <a:rPr lang="en-US" altLang="zh-CN">
                <a:sym typeface="+mn-ea"/>
              </a:rPr>
              <a:t>IDE</a:t>
            </a:r>
            <a:r>
              <a:rPr lang="zh-CN" altLang="en-US">
                <a:sym typeface="+mn-ea"/>
              </a:rPr>
              <a:t>工具（如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）对代码进行类型推断，协助做代码提示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帮助开发者自身对变量进行类型注释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变量的类型注解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函数（方法）形参列表和返回值的类型注解</a:t>
            </a:r>
            <a:endParaRPr lang="zh-CN" altLang="en-US"/>
          </a:p>
        </p:txBody>
      </p:sp>
      <p:pic>
        <p:nvPicPr>
          <p:cNvPr id="4" name="图片 3" descr="01 (10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20680" y="4659630"/>
            <a:ext cx="19526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617970" cy="4037330"/>
          </a:xfrm>
        </p:spPr>
        <p:txBody>
          <a:bodyPr/>
          <a:p>
            <a:pPr marL="0" indent="0">
              <a:buNone/>
            </a:pPr>
            <a:r>
              <a:rPr lang="zh-CN" altLang="en-US"/>
              <a:t>使用变量记录数据太乱了。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如果程序中也和生活中一样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可以设计表格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可以将设计的表格打印出来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可以将打印好的表格供人填写内容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那么数据的组织就非常方便了。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1800" b="1"/>
              <a:t>为变量设置类型注解</a:t>
            </a:r>
            <a:endParaRPr lang="zh-CN" altLang="en-US" sz="1800" b="1"/>
          </a:p>
          <a:p>
            <a:r>
              <a:rPr lang="zh-CN" altLang="en-US"/>
              <a:t>基础语法：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282690" y="2625725"/>
            <a:ext cx="2895600" cy="1374140"/>
            <a:chOff x="9279" y="6941"/>
            <a:chExt cx="4560" cy="2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9" y="7677"/>
              <a:ext cx="4560" cy="142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279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类对象类型注解</a:t>
              </a:r>
              <a:endParaRPr lang="zh-CN" altLang="en-US" sz="12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96290" y="2625725"/>
            <a:ext cx="3796030" cy="1998980"/>
            <a:chOff x="1254" y="4135"/>
            <a:chExt cx="5978" cy="3148"/>
          </a:xfrm>
        </p:grpSpPr>
        <p:sp>
          <p:nvSpPr>
            <p:cNvPr id="4" name="矩形 3"/>
            <p:cNvSpPr/>
            <p:nvPr/>
          </p:nvSpPr>
          <p:spPr>
            <a:xfrm>
              <a:off x="1254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基础数据类型注解</a:t>
              </a:r>
              <a:endParaRPr lang="zh-CN" altLang="en-US" sz="120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rcRect r="38923" b="33506"/>
            <a:stretch>
              <a:fillRect/>
            </a:stretch>
          </p:blipFill>
          <p:spPr>
            <a:xfrm>
              <a:off x="1254" y="4871"/>
              <a:ext cx="5978" cy="2412"/>
            </a:xfrm>
            <a:prstGeom prst="rect">
              <a:avLst/>
            </a:prstGeom>
          </p:spPr>
        </p:pic>
      </p:grpSp>
      <p:pic>
        <p:nvPicPr>
          <p:cNvPr id="20" name="图片 19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90" y="5234940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8490" y="3651885"/>
            <a:ext cx="6475730" cy="1766570"/>
          </a:xfrm>
        </p:spPr>
        <p:txBody>
          <a:bodyPr/>
          <a:p>
            <a:r>
              <a:rPr lang="zh-CN" altLang="en-US" sz="1800" b="1"/>
              <a:t>注意：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元组类型设置类型详细注解，需要将每一个元素都标记出来</a:t>
            </a: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字典类型设置类型详细注解，需要</a:t>
            </a:r>
            <a:r>
              <a:rPr lang="en-US" altLang="zh-CN" sz="1400" b="1"/>
              <a:t>2</a:t>
            </a:r>
            <a:r>
              <a:rPr lang="zh-CN" altLang="en-US" sz="1400" b="1"/>
              <a:t>个类型，第一个是</a:t>
            </a:r>
            <a:r>
              <a:rPr lang="en-US" altLang="zh-CN" sz="1400" b="1"/>
              <a:t>key</a:t>
            </a:r>
            <a:r>
              <a:rPr lang="zh-CN" altLang="en-US" sz="1400" b="1"/>
              <a:t>第二个是</a:t>
            </a:r>
            <a:r>
              <a:rPr lang="en-US" altLang="zh-CN" sz="1400" b="1"/>
              <a:t>value</a:t>
            </a:r>
            <a:endParaRPr lang="en-US" altLang="zh-CN" sz="1400" b="1"/>
          </a:p>
        </p:txBody>
      </p:sp>
      <p:grpSp>
        <p:nvGrpSpPr>
          <p:cNvPr id="12" name="组合 11"/>
          <p:cNvGrpSpPr/>
          <p:nvPr/>
        </p:nvGrpSpPr>
        <p:grpSpPr>
          <a:xfrm>
            <a:off x="794385" y="2109470"/>
            <a:ext cx="3878580" cy="1998980"/>
            <a:chOff x="1254" y="6941"/>
            <a:chExt cx="6108" cy="3148"/>
          </a:xfrm>
        </p:grpSpPr>
        <p:sp>
          <p:nvSpPr>
            <p:cNvPr id="6" name="矩形 5"/>
            <p:cNvSpPr/>
            <p:nvPr/>
          </p:nvSpPr>
          <p:spPr>
            <a:xfrm>
              <a:off x="1254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基础容器类型注解</a:t>
              </a:r>
              <a:endParaRPr lang="zh-CN" altLang="en-US" sz="120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4" y="7677"/>
              <a:ext cx="6108" cy="241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5698490" y="2109470"/>
            <a:ext cx="5383530" cy="1426210"/>
            <a:chOff x="9279" y="4135"/>
            <a:chExt cx="8478" cy="224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" y="4871"/>
              <a:ext cx="8478" cy="151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279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容器类型详细注解</a:t>
              </a:r>
              <a:endParaRPr lang="zh-CN" altLang="en-US" sz="1200"/>
            </a:p>
          </p:txBody>
        </p:sp>
      </p:grpSp>
      <p:pic>
        <p:nvPicPr>
          <p:cNvPr id="5" name="图片 4" descr="01 (1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290" y="5261610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除了使用</a:t>
            </a:r>
            <a:r>
              <a:rPr lang="en-US" altLang="zh-CN"/>
              <a:t> </a:t>
            </a:r>
            <a:r>
              <a:rPr lang="zh-CN" altLang="en-US"/>
              <a:t>变量</a:t>
            </a:r>
            <a:r>
              <a:rPr lang="en-US" altLang="zh-CN"/>
              <a:t>: </a:t>
            </a:r>
            <a:r>
              <a:rPr lang="zh-CN" altLang="en-US"/>
              <a:t>类型，</a:t>
            </a:r>
            <a:r>
              <a:rPr lang="en-US" altLang="zh-CN"/>
              <a:t> </a:t>
            </a:r>
            <a:r>
              <a:rPr lang="zh-CN" altLang="en-US"/>
              <a:t>这种语法做注解外，也可以在</a:t>
            </a:r>
            <a:r>
              <a:rPr lang="zh-CN" altLang="en-US">
                <a:solidFill>
                  <a:srgbClr val="FF0000"/>
                </a:solidFill>
              </a:rPr>
              <a:t>注释中</a:t>
            </a:r>
            <a:r>
              <a:rPr lang="zh-CN" altLang="en-US"/>
              <a:t>进行类型注解。</a:t>
            </a:r>
            <a:endParaRPr lang="zh-CN" altLang="en-US"/>
          </a:p>
          <a:p>
            <a:r>
              <a:rPr lang="zh-CN" altLang="en-US"/>
              <a:t>语法：</a:t>
            </a:r>
            <a:endParaRPr lang="zh-CN" altLang="en-US"/>
          </a:p>
          <a:p>
            <a:r>
              <a:rPr lang="en-US" altLang="zh-CN"/>
              <a:t># type: </a:t>
            </a:r>
            <a:r>
              <a:rPr lang="zh-CN" altLang="en-US"/>
              <a:t>类型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06450" y="2947035"/>
            <a:ext cx="6469380" cy="2359025"/>
            <a:chOff x="1270" y="4641"/>
            <a:chExt cx="10188" cy="3715"/>
          </a:xfrm>
        </p:grpSpPr>
        <p:sp>
          <p:nvSpPr>
            <p:cNvPr id="6" name="矩形 5"/>
            <p:cNvSpPr/>
            <p:nvPr/>
          </p:nvSpPr>
          <p:spPr>
            <a:xfrm>
              <a:off x="1270" y="4641"/>
              <a:ext cx="2705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在注释中进行类型注解</a:t>
              </a:r>
              <a:endParaRPr lang="zh-CN" altLang="en-US" sz="120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0" y="5464"/>
              <a:ext cx="10188" cy="2892"/>
            </a:xfrm>
            <a:prstGeom prst="rect">
              <a:avLst/>
            </a:prstGeom>
          </p:spPr>
        </p:pic>
      </p:grpSp>
      <p:pic>
        <p:nvPicPr>
          <p:cNvPr id="7" name="图片 6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95" y="5022850"/>
            <a:ext cx="1778635" cy="17786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为变量设置注解，显示的变量定义，</a:t>
            </a:r>
            <a:r>
              <a:rPr lang="zh-CN" altLang="en-US">
                <a:solidFill>
                  <a:srgbClr val="FF0000"/>
                </a:solidFill>
              </a:rPr>
              <a:t>一般无需注解：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如图，就算不写注解，也明确的知晓变量的类型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2115820"/>
            <a:ext cx="361188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4006215"/>
            <a:ext cx="4160520" cy="1821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4905" y="4563745"/>
            <a:ext cx="498030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一般，无法直接看出变量类型之时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会添加变量的类型注解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640" y="5309870"/>
            <a:ext cx="1323340" cy="132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类型注解的限制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类型注解主要功能在于：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帮助第三方</a:t>
            </a:r>
            <a:r>
              <a:rPr lang="en-US" altLang="zh-CN"/>
              <a:t>IDE</a:t>
            </a:r>
            <a:r>
              <a:rPr lang="zh-CN" altLang="en-US"/>
              <a:t>工具（如</a:t>
            </a:r>
            <a:r>
              <a:rPr lang="en-US" altLang="zh-CN"/>
              <a:t>PyCharm</a:t>
            </a:r>
            <a:r>
              <a:rPr lang="zh-CN" altLang="en-US"/>
              <a:t>）对代码进行类型推断，协助做代码提示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帮助开发者自身对变量进行类型注释（备注）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并不会真正的对类型做验证和判断。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也就是，类型注解仅仅是提示性的，不是决定性的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如图代码，是不会报错的哦。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4268470"/>
            <a:ext cx="2697480" cy="518160"/>
          </a:xfrm>
          <a:prstGeom prst="rect">
            <a:avLst/>
          </a:prstGeom>
        </p:spPr>
      </p:pic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0" y="5480050"/>
            <a:ext cx="1098550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什么是类型注解，有什么作用？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/>
              <a:t>在代码中涉及数据交互之时，对数据类型进行</a:t>
            </a:r>
            <a:r>
              <a:rPr lang="zh-CN" altLang="en-US" sz="1200">
                <a:sym typeface="+mn-ea"/>
              </a:rPr>
              <a:t>显式的说明，可以帮助：</a:t>
            </a:r>
            <a:endParaRPr lang="zh-CN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</a:rPr>
              <a:t>PyCharm</a:t>
            </a:r>
            <a:r>
              <a:rPr lang="zh-CN" altLang="en-US" sz="1200">
                <a:sym typeface="+mn-ea"/>
              </a:rPr>
              <a:t>等开发工具对代码做类型推断协助做代码提示</a:t>
            </a:r>
            <a:endParaRPr lang="zh-CN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开发者自身做类型的备注</a:t>
            </a:r>
            <a:endParaRPr lang="zh-CN" altLang="en-US" sz="1200">
              <a:sym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类型注解支持：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变量的类型注解</a:t>
            </a:r>
            <a:endParaRPr lang="zh-CN" altLang="en-US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函数（方法）的形参和返回值的类型注解</a:t>
            </a:r>
            <a:endParaRPr lang="zh-CN" altLang="en-US" sz="12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变量的类型注解语法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1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变量</a:t>
            </a:r>
            <a:r>
              <a:rPr lang="en-US" altLang="zh-CN" sz="1200"/>
              <a:t>: </a:t>
            </a:r>
            <a:r>
              <a:rPr lang="zh-CN" altLang="en-US" sz="1200"/>
              <a:t>类型</a:t>
            </a:r>
            <a:endParaRPr lang="zh-CN" altLang="en-US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2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在注释中，</a:t>
            </a:r>
            <a:r>
              <a:rPr lang="en-US" altLang="zh-CN" sz="1200"/>
              <a:t># type: </a:t>
            </a:r>
            <a:r>
              <a:rPr lang="zh-CN" altLang="en-US" sz="1200"/>
              <a:t>类型</a:t>
            </a:r>
            <a:endParaRPr lang="zh-CN" altLang="en-US" sz="12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注意事项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类型注解只是提示性的，并非决定性的。数据类型和注解类型无法对应也不会导致错误</a:t>
            </a:r>
            <a:endParaRPr lang="zh-CN" altLang="en-US" sz="1200"/>
          </a:p>
          <a:p>
            <a:pPr marL="0" indent="0">
              <a:lnSpc>
                <a:spcPct val="150000"/>
              </a:lnSpc>
              <a:buNone/>
            </a:pPr>
            <a:endParaRPr lang="zh-CN" altLang="en-US"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掌握为函数（方法）形参进行类型注解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掌握为函数（方法）返回值进行类型注解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函数（方法）的类型注解</a:t>
            </a:r>
            <a:r>
              <a:rPr lang="en-US" altLang="zh-CN"/>
              <a:t> - </a:t>
            </a:r>
            <a:r>
              <a:t>形参注解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55085" y="1656080"/>
            <a:ext cx="8031480" cy="1812925"/>
          </a:xfrm>
        </p:spPr>
        <p:txBody>
          <a:bodyPr/>
          <a:p>
            <a:r>
              <a:rPr lang="zh-CN" altLang="en-US"/>
              <a:t>如图所示：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在编写函数（方法），使用形参</a:t>
            </a:r>
            <a:r>
              <a:rPr lang="en-US" altLang="zh-CN"/>
              <a:t>data</a:t>
            </a:r>
            <a:r>
              <a:rPr lang="zh-CN" altLang="en-US"/>
              <a:t>的时候，工具没有任何提示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在调用函数（方法），传入参数的时候，工具无法提示参数类型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这些都是因为，我们在定义函数（方法）的时候，没有给形参进行注解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656080"/>
            <a:ext cx="2378710" cy="697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426970"/>
            <a:ext cx="876300" cy="693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710565" y="3797300"/>
            <a:ext cx="8031480" cy="18129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函数和方法的形参类型注解语法：</a:t>
            </a:r>
            <a:endParaRPr lang="zh-CN"/>
          </a:p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4371975"/>
            <a:ext cx="5402580" cy="662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" y="5233670"/>
            <a:ext cx="2378710" cy="57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 descr="01 (11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530" y="4976495"/>
            <a:ext cx="1636395" cy="1636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085" y="5937885"/>
            <a:ext cx="3474720" cy="753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85" y="6003290"/>
            <a:ext cx="2257425" cy="52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85" y="5122545"/>
            <a:ext cx="990600" cy="792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函数（方法）的类型注解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返回值注解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同时，函数（方法）的返回值也是可以添加类型注解的。</a:t>
            </a:r>
            <a:endParaRPr lang="zh-CN" altLang="en-US"/>
          </a:p>
          <a:p>
            <a:r>
              <a:rPr lang="zh-CN" altLang="en-US"/>
              <a:t>语法如下：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" y="2594610"/>
            <a:ext cx="6469380" cy="601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592195"/>
            <a:ext cx="3741420" cy="632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4620260"/>
            <a:ext cx="4709160" cy="731520"/>
          </a:xfrm>
          <a:prstGeom prst="rect">
            <a:avLst/>
          </a:prstGeom>
        </p:spPr>
      </p:pic>
      <p:pic>
        <p:nvPicPr>
          <p:cNvPr id="8" name="图片 7" descr="01 (1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075" y="4739005"/>
            <a:ext cx="1888490" cy="188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使用对象组织数据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在程序中是可以做到和生活中那样，设计表格、生产表格、填写表格的组织形式的。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设计表格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设计类（</a:t>
            </a:r>
            <a:r>
              <a:rPr lang="en-US" altLang="zh-CN">
                <a:solidFill>
                  <a:srgbClr val="FF0000"/>
                </a:solidFill>
              </a:rPr>
              <a:t>class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打印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生产</a:t>
            </a:r>
            <a:r>
              <a:rPr lang="zh-CN" altLang="en-US">
                <a:solidFill>
                  <a:srgbClr val="FF0000"/>
                </a:solidFill>
              </a:rPr>
              <a:t>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创建对象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3.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填写表格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对象属性赋值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2583180"/>
            <a:ext cx="4681220" cy="624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0" y="3721100"/>
            <a:ext cx="2101850" cy="946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4970145"/>
            <a:ext cx="595630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29330" y="5875655"/>
            <a:ext cx="50609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让我们打开</a:t>
            </a:r>
            <a:r>
              <a:rPr lang="en-US" altLang="zh-CN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PyCharm</a:t>
            </a: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，体验一下吧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函数（方法）可以为哪里添加注解？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形参的类型注解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返回值的类型注解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函数（方法）的类型注解语法？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注意，返回值类型注解的符号使用：</a:t>
            </a:r>
            <a:r>
              <a:rPr lang="en-US" altLang="zh-CN" sz="1400"/>
              <a:t> -&gt;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1605" y="3976370"/>
            <a:ext cx="661416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进行联合类型注解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548630"/>
            <a:ext cx="10699115" cy="104965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  <a:endParaRPr lang="en-US" altLang="zh-CN"/>
          </a:p>
          <a:p>
            <a:r>
              <a:rPr lang="zh-CN" altLang="en-US"/>
              <a:t>可以定义联合类型注解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726565"/>
            <a:ext cx="4990465" cy="802640"/>
          </a:xfrm>
          <a:prstGeom prst="rect">
            <a:avLst/>
          </a:prstGeom>
        </p:spPr>
      </p:pic>
      <p:pic>
        <p:nvPicPr>
          <p:cNvPr id="8" name="图片 7" descr="32313534313037363b32313534313037343bd5fdc8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420" y="1670685"/>
            <a:ext cx="9144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2720340"/>
            <a:ext cx="4418330" cy="780415"/>
          </a:xfrm>
          <a:prstGeom prst="rect">
            <a:avLst/>
          </a:prstGeom>
        </p:spPr>
      </p:pic>
      <p:pic>
        <p:nvPicPr>
          <p:cNvPr id="5" name="图片 4" descr="303b3230313430343238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3420" y="2653030"/>
            <a:ext cx="914400" cy="914400"/>
          </a:xfrm>
          <a:prstGeom prst="rect">
            <a:avLst/>
          </a:prstGeom>
        </p:spPr>
      </p:pic>
      <p:pic>
        <p:nvPicPr>
          <p:cNvPr id="9" name="图片 8" descr="01 (15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651375"/>
            <a:ext cx="1946910" cy="1946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55" y="3691255"/>
            <a:ext cx="7856220" cy="157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Union</a:t>
            </a:r>
            <a:r>
              <a:rPr lang="zh-CN" altLang="en-US"/>
              <a:t>联合类型注解，在变量注解、函数（方法）形参和返回值注解中，均可使用。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95" y="2505075"/>
            <a:ext cx="7780020" cy="2522220"/>
          </a:xfrm>
          <a:prstGeom prst="rect">
            <a:avLst/>
          </a:prstGeom>
        </p:spPr>
      </p:pic>
      <p:pic>
        <p:nvPicPr>
          <p:cNvPr id="6" name="图片 5" descr="01 (1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5" y="5027295"/>
            <a:ext cx="1658620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Union</a:t>
            </a:r>
            <a:r>
              <a:rPr lang="zh-CN" altLang="en-US"/>
              <a:t>类型？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Union</a:t>
            </a:r>
            <a:r>
              <a:rPr lang="zh-CN" altLang="en-US"/>
              <a:t>可以定义联合类型注解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Union</a:t>
            </a:r>
            <a:r>
              <a:rPr lang="zh-CN" altLang="en-US"/>
              <a:t>的使用方式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导包：</a:t>
            </a:r>
            <a:r>
              <a:rPr lang="en-US" altLang="zh-CN"/>
              <a:t>from typing import Union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使用：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多态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90347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理解多态的概念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理解抽象类（接口）的编程思想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/>
              <a:t>多态，指的是：多种状态，即完成某个行为时，使用不同的对象会得到不同的状态。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2632710"/>
            <a:ext cx="3239135" cy="254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05" y="2968625"/>
            <a:ext cx="3622675" cy="159448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782820" y="3558540"/>
            <a:ext cx="848995" cy="4140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01 (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385" y="5284470"/>
            <a:ext cx="1363345" cy="1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96235" y="5575935"/>
            <a:ext cx="6327775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同样的行为（函数），传入不同的对象，得到不同的状态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/>
      <p:bldP spid="9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02705" y="1656080"/>
            <a:ext cx="5006975" cy="4219575"/>
          </a:xfrm>
        </p:spPr>
        <p:txBody>
          <a:bodyPr/>
          <a:p>
            <a:r>
              <a:rPr lang="zh-CN" altLang="en-US"/>
              <a:t>多态常作用在继承关系上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比如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</a:t>
            </a:r>
            <a:r>
              <a:rPr lang="en-US" altLang="zh-CN"/>
              <a:t>(</a:t>
            </a:r>
            <a:r>
              <a:rPr lang="zh-CN" altLang="en-US"/>
              <a:t>方法</a:t>
            </a:r>
            <a:r>
              <a:rPr lang="en-US" altLang="zh-CN"/>
              <a:t>)</a:t>
            </a:r>
            <a:r>
              <a:rPr lang="zh-CN" altLang="en-US"/>
              <a:t>形参声明接收父类对象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实际传入父类的子类对象进行工作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/>
              <a:t>即: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以父类做定义声明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以子类做实际工作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用以获得同一行为, 不同状态</a:t>
            </a:r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2820670" y="2035810"/>
            <a:ext cx="1334135" cy="54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父类</a:t>
            </a:r>
            <a:r>
              <a:rPr lang="en-US" altLang="zh-CN"/>
              <a:t>Animal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Dog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72740" y="3162300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Cat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03491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8" name="左箭头 7"/>
          <p:cNvSpPr/>
          <p:nvPr/>
        </p:nvSpPr>
        <p:spPr>
          <a:xfrm rot="18900000">
            <a:off x="2003425" y="268922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13140000">
            <a:off x="4475480" y="2735580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6200000">
            <a:off x="3220085" y="273494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4730750"/>
            <a:ext cx="3718560" cy="541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左箭头 11"/>
          <p:cNvSpPr/>
          <p:nvPr/>
        </p:nvSpPr>
        <p:spPr>
          <a:xfrm rot="13740000">
            <a:off x="2003425" y="407225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 rot="18600000">
            <a:off x="4475480" y="4118610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rot="16200000">
            <a:off x="3220085" y="411797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6965" y="1579245"/>
            <a:ext cx="5760720" cy="298069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生活中或是程序中，我们都可以使用设计表格、生产表格、填写表格的形式组织数据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进行对比，在程序中：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设计表格，称之为：设计类（</a:t>
            </a:r>
            <a:r>
              <a:rPr lang="en-US" altLang="zh-CN" sz="1200"/>
              <a:t>class</a:t>
            </a:r>
            <a:r>
              <a:rPr lang="zh-CN" altLang="en-US" sz="1200"/>
              <a:t>）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打印表格，称之为：创建对象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填写表格，称之为：对象属性赋值</a:t>
            </a:r>
            <a:endParaRPr lang="zh-CN" altLang="en-US" sz="1200"/>
          </a:p>
        </p:txBody>
      </p:sp>
      <p:grpSp>
        <p:nvGrpSpPr>
          <p:cNvPr id="13" name="组合 12"/>
          <p:cNvGrpSpPr/>
          <p:nvPr/>
        </p:nvGrpSpPr>
        <p:grpSpPr>
          <a:xfrm>
            <a:off x="4511040" y="4554220"/>
            <a:ext cx="5333365" cy="2143125"/>
            <a:chOff x="5224" y="7425"/>
            <a:chExt cx="8399" cy="33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24" y="7425"/>
              <a:ext cx="4147" cy="33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1" y="7434"/>
              <a:ext cx="4253" cy="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抽象类（接口）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细心的同学可能发现了，父类</a:t>
            </a:r>
            <a:r>
              <a:rPr lang="en-US" altLang="zh-CN"/>
              <a:t>Animal</a:t>
            </a:r>
            <a:r>
              <a:rPr lang="zh-CN" altLang="en-US"/>
              <a:t>的</a:t>
            </a:r>
            <a:r>
              <a:rPr lang="en-US" altLang="zh-CN"/>
              <a:t>speak</a:t>
            </a:r>
            <a:r>
              <a:rPr lang="zh-CN" altLang="en-US"/>
              <a:t>方法，是空实现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1050" y="2220595"/>
            <a:ext cx="4130040" cy="349758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5013325" y="2220595"/>
            <a:ext cx="59055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这种设计的含义是：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父类用来确定有哪些方法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具体的方法实现，由子类自行决定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这种写法，就叫做抽象类（也可以称之为接口）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抽象类：含有抽象方法的类称之为抽象类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抽象方法：方法体是空实现的（</a:t>
            </a:r>
            <a:r>
              <a:rPr lang="en-US" altLang="zh-CN"/>
              <a:t>pass</a:t>
            </a:r>
            <a:r>
              <a:rPr lang="zh-CN" altLang="en-US"/>
              <a:t>）称之为抽象方法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抽象类（接口）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为什么要使用抽象类呢？</a:t>
            </a:r>
            <a:endParaRPr lang="zh-CN" altLang="en-US"/>
          </a:p>
          <a:p>
            <a:pPr algn="l">
              <a:buClrTx/>
              <a:buSzTx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algn="l">
              <a:buClrTx/>
              <a:buSzTx/>
            </a:pPr>
            <a:r>
              <a:rPr lang="zh-CN" altLang="en-US"/>
              <a:t>提出标准后</a:t>
            </a:r>
            <a:endParaRPr lang="zh-CN" altLang="en-US"/>
          </a:p>
          <a:p>
            <a:r>
              <a:rPr lang="zh-CN" altLang="en-US"/>
              <a:t>不同的厂家各自实现标准的要求。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75970" y="2092960"/>
            <a:ext cx="5863590" cy="1550035"/>
            <a:chOff x="1331" y="3231"/>
            <a:chExt cx="10671" cy="2821"/>
          </a:xfrm>
        </p:grpSpPr>
        <p:pic>
          <p:nvPicPr>
            <p:cNvPr id="5" name="图片 4" descr="32313539373234333b32313539373033353bbfd5b5f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331" y="3762"/>
              <a:ext cx="2291" cy="2291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5260" y="4356"/>
              <a:ext cx="3404" cy="69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空调制造标准</a:t>
              </a:r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0090" y="3231"/>
              <a:ext cx="1912" cy="2641"/>
              <a:chOff x="9626" y="3660"/>
              <a:chExt cx="1912" cy="264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626" y="3660"/>
                <a:ext cx="1912" cy="53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可以制冷</a:t>
                </a:r>
                <a:endParaRPr lang="zh-CN" altLang="en-US" sz="160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626" y="4356"/>
                <a:ext cx="1912" cy="53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可以制热</a:t>
                </a:r>
                <a:endParaRPr lang="zh-CN" altLang="en-US" sz="160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9626" y="5052"/>
                <a:ext cx="1912" cy="5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左右摆风</a:t>
                </a:r>
                <a:endParaRPr lang="zh-CN" altLang="en-US" sz="16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626" y="5771"/>
                <a:ext cx="1912" cy="5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......</a:t>
                </a:r>
                <a:endParaRPr lang="en-US" altLang="zh-CN"/>
              </a:p>
            </p:txBody>
          </p:sp>
        </p:grpSp>
        <p:sp>
          <p:nvSpPr>
            <p:cNvPr id="12" name="右箭头 11"/>
            <p:cNvSpPr/>
            <p:nvPr/>
          </p:nvSpPr>
          <p:spPr>
            <a:xfrm>
              <a:off x="4137" y="4565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9073" y="4566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抽象类（接口）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抽象类就好比定义一个标准，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包含了一些抽象的方法，要求子类必须实现。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2441575"/>
            <a:ext cx="3293745" cy="4164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85" y="3460750"/>
            <a:ext cx="4201160" cy="2126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9985" y="2441575"/>
            <a:ext cx="311023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配合多态，完成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抽象的父类设计（设计标准）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具体的子类实现（实现标准）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0" y="2441575"/>
            <a:ext cx="2751455" cy="18427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b="1733"/>
          <a:stretch>
            <a:fillRect/>
          </a:stretch>
        </p:blipFill>
        <p:spPr>
          <a:xfrm>
            <a:off x="4291330" y="4661535"/>
            <a:ext cx="2770505" cy="1945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什么是多态？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多态指的是，同一个行为，使用不同的对象获得不同的状态。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如，定义函数（方法），通过类型注解声明需要父类对象，实际传入子类对象进行工作，从而获得不同的工作状态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什么是抽象类（接口）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包含抽象方法的类，称之为抽象类。抽象方法是指：没有具体实现的方法（</a:t>
            </a:r>
            <a:r>
              <a:rPr lang="en-US" altLang="zh-CN" sz="1200"/>
              <a:t>pass</a:t>
            </a:r>
            <a:r>
              <a:rPr lang="zh-CN" altLang="en-US" sz="1200"/>
              <a:t>）称之为抽象方法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抽象类的作用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多用于做顶层设计（设计标准），以便子类做具体实现。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也是对子类的一种软性约束，要求子类必须复写（实现）父类的一些方法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并配合多态使用，获得不同的工作状态。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综合案例</a:t>
            </a:r>
            <a:endParaRPr kumimoji="1" lang="zh-CN" sz="1600" dirty="0">
              <a:solidFill>
                <a:srgbClr val="FF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5436870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22440" y="5031105"/>
            <a:ext cx="2946400" cy="1221740"/>
            <a:chOff x="10831" y="5819"/>
            <a:chExt cx="4640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344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黑马银行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ATM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面向对象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版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数据分析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案例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使用面向对象</a:t>
            </a:r>
            <a:r>
              <a:rPr lang="zh-CN" altLang="en-US">
                <a:solidFill>
                  <a:srgbClr val="FF0000"/>
                </a:solidFill>
              </a:rPr>
              <a:t>思想完成数据读取和处理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基于面向对象思想重新认知第三方库使用（</a:t>
            </a:r>
            <a:r>
              <a:rPr lang="en-US" altLang="zh-CN">
                <a:solidFill>
                  <a:srgbClr val="FF0000"/>
                </a:solidFill>
              </a:rPr>
              <a:t>PyEcharts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数据分析</a:t>
            </a:r>
            <a:r>
              <a:t>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某公司，有</a:t>
            </a:r>
            <a:r>
              <a:rPr lang="en-US" altLang="zh-CN"/>
              <a:t>2</a:t>
            </a:r>
            <a:r>
              <a:rPr lang="zh-CN" altLang="en-US"/>
              <a:t>份数据文件，现需要对其进行分析处理，计算</a:t>
            </a:r>
            <a:r>
              <a:rPr lang="zh-CN" altLang="en-US">
                <a:solidFill>
                  <a:srgbClr val="FF0000"/>
                </a:solidFill>
              </a:rPr>
              <a:t>每日的销售额</a:t>
            </a:r>
            <a:r>
              <a:rPr lang="zh-CN" altLang="en-US"/>
              <a:t>并以柱状图表的形式进行</a:t>
            </a:r>
            <a:r>
              <a:rPr lang="zh-CN" altLang="en-US"/>
              <a:t>展示。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3580" y="2859405"/>
            <a:ext cx="396748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15" y="3257550"/>
            <a:ext cx="563880" cy="17145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96055" y="3981450"/>
            <a:ext cx="1562100" cy="44196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  <p:sp>
        <p:nvSpPr>
          <p:cNvPr id="7" name="右箭头 6"/>
          <p:cNvSpPr/>
          <p:nvPr/>
        </p:nvSpPr>
        <p:spPr>
          <a:xfrm>
            <a:off x="3090545" y="4133215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38520" y="4132580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015" y="5166360"/>
            <a:ext cx="1593850" cy="159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871085"/>
            <a:ext cx="10699115" cy="100457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</a:t>
            </a:r>
            <a:r>
              <a:rPr lang="zh-CN" altLang="en-US"/>
              <a:t>月份数据是普通文本，使用逗号分割数据记录，从前到后分别是（日期，订单</a:t>
            </a:r>
            <a:r>
              <a:rPr lang="en-US" altLang="zh-CN"/>
              <a:t>id</a:t>
            </a:r>
            <a:r>
              <a:rPr lang="zh-CN" altLang="en-US"/>
              <a:t>，销售额，</a:t>
            </a:r>
            <a:r>
              <a:rPr lang="zh-CN" altLang="en-US"/>
              <a:t>销售省份）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月份数据是</a:t>
            </a:r>
            <a:r>
              <a:rPr lang="en-US" altLang="zh-CN"/>
              <a:t>JSON</a:t>
            </a:r>
            <a:r>
              <a:rPr lang="zh-CN" altLang="en-US"/>
              <a:t>数据，同样包含</a:t>
            </a:r>
            <a:r>
              <a:rPr lang="zh-CN" altLang="en-US">
                <a:sym typeface="+mn-ea"/>
              </a:rPr>
              <a:t>（日期，订单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，销售额，销售省份）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563880" cy="769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624455"/>
            <a:ext cx="4444365" cy="2246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656080"/>
            <a:ext cx="563880" cy="76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2624455"/>
            <a:ext cx="6619240" cy="2251710"/>
          </a:xfrm>
          <a:prstGeom prst="rect">
            <a:avLst/>
          </a:prstGeom>
        </p:spPr>
      </p:pic>
      <p:pic>
        <p:nvPicPr>
          <p:cNvPr id="8" name="图片 7" descr="01 (10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290" y="5193665"/>
            <a:ext cx="1432560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需求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589780"/>
            <a:ext cx="10699115" cy="1285875"/>
          </a:xfrm>
        </p:spPr>
        <p:txBody>
          <a:bodyPr/>
          <a:p>
            <a:r>
              <a:rPr lang="zh-CN" altLang="en-US"/>
              <a:t>作为面向对象的</a:t>
            </a:r>
            <a:r>
              <a:rPr lang="zh-CN" altLang="en-US"/>
              <a:t>程序员</a:t>
            </a:r>
            <a:endParaRPr lang="zh-CN" altLang="en-US"/>
          </a:p>
          <a:p>
            <a:r>
              <a:rPr lang="zh-CN" altLang="en-US"/>
              <a:t>我们全程将使用面向对象的思想来进行任务的</a:t>
            </a:r>
            <a:r>
              <a:rPr lang="zh-CN" altLang="en-US"/>
              <a:t>开发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03985" y="2337435"/>
            <a:ext cx="9384030" cy="496570"/>
            <a:chOff x="1398" y="3627"/>
            <a:chExt cx="14778" cy="782"/>
          </a:xfrm>
        </p:grpSpPr>
        <p:sp>
          <p:nvSpPr>
            <p:cNvPr id="4" name="矩形 3"/>
            <p:cNvSpPr/>
            <p:nvPr/>
          </p:nvSpPr>
          <p:spPr>
            <a:xfrm>
              <a:off x="1398" y="3627"/>
              <a:ext cx="2676" cy="7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读取</a:t>
              </a:r>
              <a:r>
                <a:rPr lang="zh-CN" altLang="en-US"/>
                <a:t>数据</a:t>
              </a: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432" y="3627"/>
              <a:ext cx="2676" cy="7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封装</a:t>
              </a:r>
              <a:r>
                <a:rPr lang="zh-CN" altLang="en-US"/>
                <a:t>数据对象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66" y="3627"/>
              <a:ext cx="2676" cy="7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计算数据对象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500" y="3627"/>
              <a:ext cx="2676" cy="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pyecharts</a:t>
              </a:r>
              <a:r>
                <a:rPr lang="zh-CN" altLang="en-US"/>
                <a:t>绘图</a:t>
              </a:r>
              <a:endParaRPr lang="zh-CN" altLang="en-US"/>
            </a:p>
          </p:txBody>
        </p:sp>
      </p:grpSp>
      <p:sp>
        <p:nvSpPr>
          <p:cNvPr id="9" name="右箭头 8"/>
          <p:cNvSpPr/>
          <p:nvPr/>
        </p:nvSpPr>
        <p:spPr>
          <a:xfrm>
            <a:off x="3355975" y="2501265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91756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847915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01485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5351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</a:t>
            </a:r>
            <a:r>
              <a:rPr lang="en-US" altLang="zh-CN"/>
              <a:t>FileReader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57644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01510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</a:t>
            </a:r>
            <a:endParaRPr lang="zh-CN" altLang="en-US"/>
          </a:p>
          <a:p>
            <a:pPr algn="ctr"/>
            <a:r>
              <a:rPr lang="zh-CN" altLang="en-US"/>
              <a:t>数据封装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713803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57669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对对象</a:t>
            </a:r>
            <a:endParaRPr lang="zh-CN" altLang="en-US" sz="1400"/>
          </a:p>
          <a:p>
            <a:pPr algn="ctr"/>
            <a:r>
              <a:rPr lang="zh-CN" altLang="en-US" sz="1400"/>
              <a:t>进行逻辑计算</a:t>
            </a:r>
            <a:endParaRPr lang="zh-CN" altLang="en-US" sz="1400"/>
          </a:p>
        </p:txBody>
      </p:sp>
      <p:sp>
        <p:nvSpPr>
          <p:cNvPr id="18" name="下箭头 17"/>
          <p:cNvSpPr/>
          <p:nvPr/>
        </p:nvSpPr>
        <p:spPr>
          <a:xfrm>
            <a:off x="969962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13828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以面向对象思想</a:t>
            </a:r>
            <a:endParaRPr lang="zh-CN" altLang="en-US" sz="1400"/>
          </a:p>
          <a:p>
            <a:pPr algn="ctr"/>
            <a:r>
              <a:rPr lang="zh-CN" altLang="en-US" sz="1400"/>
              <a:t>重新认知</a:t>
            </a:r>
            <a:r>
              <a:rPr lang="en-US" altLang="zh-CN" sz="1400"/>
              <a:t>pyecharts</a:t>
            </a:r>
            <a:endParaRPr lang="en-US" altLang="zh-CN" sz="1400"/>
          </a:p>
        </p:txBody>
      </p:sp>
      <p:pic>
        <p:nvPicPr>
          <p:cNvPr id="20" name="图片 19" descr="01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8485" y="5074285"/>
            <a:ext cx="1664970" cy="16649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39405" y="5615305"/>
            <a:ext cx="28486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开始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撸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代码吧</a:t>
            </a:r>
            <a:endParaRPr lang="zh-CN" altLang="en-US" sz="32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12" grpId="0" animBg="1"/>
      <p:bldP spid="13" grpId="0" animBg="1"/>
      <p:bldP spid="15" grpId="0" animBg="1"/>
      <p:bldP spid="14" grpId="0" animBg="1"/>
      <p:bldP spid="15" grpId="1" animBg="1"/>
      <p:bldP spid="14" grpId="1" animBg="1"/>
      <p:bldP spid="17" grpId="0" animBg="1"/>
      <p:bldP spid="16" grpId="0" animBg="1"/>
      <p:bldP spid="17" grpId="1" animBg="1"/>
      <p:bldP spid="16" grpId="1" animBg="1"/>
      <p:bldP spid="19" grpId="0" animBg="1"/>
      <p:bldP spid="18" grpId="0" animBg="1"/>
      <p:bldP spid="19" grpId="1" animBg="1"/>
      <p:bldP spid="18" grpId="1" animBg="1"/>
      <p:bldP spid="21" grpId="0"/>
      <p:bldP spid="21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315,&quot;width&quot;:8359}"/>
</p:tagLst>
</file>

<file path=ppt/tags/tag2.xml><?xml version="1.0" encoding="utf-8"?>
<p:tagLst xmlns:p="http://schemas.openxmlformats.org/presentationml/2006/main">
  <p:tag name="KSO_WM_UNIT_PLACING_PICTURE_USER_VIEWPORT" val="{&quot;height&quot;:5304,&quot;width&quot;:11928}"/>
</p:tagLst>
</file>

<file path=ppt/tags/tag3.xml><?xml version="1.0" encoding="utf-8"?>
<p:tagLst xmlns:p="http://schemas.openxmlformats.org/presentationml/2006/main">
  <p:tag name="KSO_WM_UNIT_TABLE_BEAUTIFY" val="smartTable{d44cd5ad-3491-4d32-a5b6-ef0089d39b4c}"/>
  <p:tag name="TABLE_ENDDRAG_ORIGIN_RECT" val="513*106"/>
  <p:tag name="TABLE_ENDDRAG_RECT" val="302*122*513*106"/>
  <p:tag name="TABLE_EMPHASIZE_COLOR" val="16736824"/>
  <p:tag name="TABLE_SKINIDX" val="1"/>
  <p:tag name="TABLE_COLORIDX" val="3"/>
  <p:tag name="TABLE_COLOR_RGB" val="0x000000*0xFFFFFF*0x212121*0xFFFFFF*0xFF6238*0xFFD147*0xFFB57D*0xFF7A51*0xFFD791*0xFF8C6D"/>
</p:tagLst>
</file>

<file path=ppt/tags/tag4.xml><?xml version="1.0" encoding="utf-8"?>
<p:tagLst xmlns:p="http://schemas.openxmlformats.org/presentationml/2006/main">
  <p:tag name="KSO_WM_UNIT_PLACING_PICTURE_USER_VIEWPORT" val="{&quot;height&quot;:2916,&quot;width&quot;:5880}"/>
</p:tagLst>
</file>

<file path=ppt/tags/tag5.xml><?xml version="1.0" encoding="utf-8"?>
<p:tagLst xmlns:p="http://schemas.openxmlformats.org/presentationml/2006/main">
  <p:tag name="KSO_WM_UNIT_PLACING_PICTURE_USER_VIEWPORT" val="{&quot;height&quot;:2916,&quot;width&quot;:5880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p="http://schemas.openxmlformats.org/presentationml/2006/main">
  <p:tag name="KSO_WM_UNIT_PLACING_PICTURE_USER_VIEWPORT" val="{&quot;height&quot;:5508,&quot;width&quot;:6504}"/>
</p:tagLst>
</file>

<file path=ppt/tags/tag8.xml><?xml version="1.0" encoding="utf-8"?>
<p:tagLst xmlns:p="http://schemas.openxmlformats.org/presentationml/2006/main">
  <p:tag name="COMMONDATA" val="eyJoZGlkIjoiMDAzZmIwZjU2YjM3ZmIyZjYxNWQ1NTViMjdhYzBlM2E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2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2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2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8480</Words>
  <Application>WPS 演示</Application>
  <PresentationFormat>宽屏</PresentationFormat>
  <Paragraphs>1069</Paragraphs>
  <Slides>100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43</vt:i4>
      </vt:variant>
      <vt:variant>
        <vt:lpstr>幻灯片标题</vt:lpstr>
      </vt:variant>
      <vt:variant>
        <vt:i4>100</vt:i4>
      </vt:variant>
    </vt:vector>
  </HeadingPairs>
  <TitlesOfParts>
    <vt:vector size="162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20_学习目标</vt:lpstr>
      <vt:lpstr>21_学习目标</vt:lpstr>
      <vt:lpstr>22_学习目标</vt:lpstr>
      <vt:lpstr>23_学习目标</vt:lpstr>
      <vt:lpstr>24_学习目标</vt:lpstr>
      <vt:lpstr>25_学习目标</vt:lpstr>
      <vt:lpstr>26_学习目标</vt:lpstr>
      <vt:lpstr>27_学习目标</vt:lpstr>
      <vt:lpstr>28_学习目标</vt:lpstr>
      <vt:lpstr>29_学习目标</vt:lpstr>
      <vt:lpstr>30_学习目标</vt:lpstr>
      <vt:lpstr>31_学习目标</vt:lpstr>
      <vt:lpstr>32_学习目标</vt:lpstr>
      <vt:lpstr>33_学习目标</vt:lpstr>
      <vt:lpstr>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1540</cp:revision>
  <dcterms:created xsi:type="dcterms:W3CDTF">2022-08-28T11:37:00Z</dcterms:created>
  <dcterms:modified xsi:type="dcterms:W3CDTF">2022-08-31T08:49:53Z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2052-11.1.0.12313</vt:lpwstr>
  </property>
  <property fmtid="{D5CDD505-2E9C-101B-9397-08002B2CF9AE}" pid="4" name="commondata">
    <vt:lpwstr>eyJoZGlkIjoiMDAzZmIwZjU2YjM3ZmIyZjYxNWQ1NTViMjdhYzBlM2EifQ==</vt:lpwstr>
  </property>
</Properties>
</file>